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111" r:id="rId1"/>
  </p:sldMasterIdLst>
  <p:notesMasterIdLst>
    <p:notesMasterId r:id="rId26"/>
  </p:notesMasterIdLst>
  <p:handoutMasterIdLst>
    <p:handoutMasterId r:id="rId27"/>
  </p:handoutMasterIdLst>
  <p:sldIdLst>
    <p:sldId id="448" r:id="rId2"/>
    <p:sldId id="370" r:id="rId3"/>
    <p:sldId id="447" r:id="rId4"/>
    <p:sldId id="433" r:id="rId5"/>
    <p:sldId id="434" r:id="rId6"/>
    <p:sldId id="457" r:id="rId7"/>
    <p:sldId id="435" r:id="rId8"/>
    <p:sldId id="436" r:id="rId9"/>
    <p:sldId id="446" r:id="rId10"/>
    <p:sldId id="440" r:id="rId11"/>
    <p:sldId id="437" r:id="rId12"/>
    <p:sldId id="438" r:id="rId13"/>
    <p:sldId id="439" r:id="rId14"/>
    <p:sldId id="428" r:id="rId15"/>
    <p:sldId id="429" r:id="rId16"/>
    <p:sldId id="450" r:id="rId17"/>
    <p:sldId id="456" r:id="rId18"/>
    <p:sldId id="458" r:id="rId19"/>
    <p:sldId id="460" r:id="rId20"/>
    <p:sldId id="452" r:id="rId21"/>
    <p:sldId id="459" r:id="rId22"/>
    <p:sldId id="453" r:id="rId23"/>
    <p:sldId id="455" r:id="rId24"/>
    <p:sldId id="454"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Lucida Sans Unicode" pitchFamily="34" charset="0"/>
        <a:ea typeface="+mn-ea"/>
        <a:cs typeface="Arial" charset="0"/>
      </a:defRPr>
    </a:lvl1pPr>
    <a:lvl2pPr marL="457200" algn="l" rtl="0" fontAlgn="base">
      <a:spcBef>
        <a:spcPct val="0"/>
      </a:spcBef>
      <a:spcAft>
        <a:spcPct val="0"/>
      </a:spcAft>
      <a:defRPr kern="1200">
        <a:solidFill>
          <a:schemeClr val="tx1"/>
        </a:solidFill>
        <a:latin typeface="Lucida Sans Unicode" pitchFamily="34" charset="0"/>
        <a:ea typeface="+mn-ea"/>
        <a:cs typeface="Arial" charset="0"/>
      </a:defRPr>
    </a:lvl2pPr>
    <a:lvl3pPr marL="914400" algn="l" rtl="0" fontAlgn="base">
      <a:spcBef>
        <a:spcPct val="0"/>
      </a:spcBef>
      <a:spcAft>
        <a:spcPct val="0"/>
      </a:spcAft>
      <a:defRPr kern="1200">
        <a:solidFill>
          <a:schemeClr val="tx1"/>
        </a:solidFill>
        <a:latin typeface="Lucida Sans Unicode" pitchFamily="34" charset="0"/>
        <a:ea typeface="+mn-ea"/>
        <a:cs typeface="Arial" charset="0"/>
      </a:defRPr>
    </a:lvl3pPr>
    <a:lvl4pPr marL="1371600" algn="l" rtl="0" fontAlgn="base">
      <a:spcBef>
        <a:spcPct val="0"/>
      </a:spcBef>
      <a:spcAft>
        <a:spcPct val="0"/>
      </a:spcAft>
      <a:defRPr kern="1200">
        <a:solidFill>
          <a:schemeClr val="tx1"/>
        </a:solidFill>
        <a:latin typeface="Lucida Sans Unicode" pitchFamily="34" charset="0"/>
        <a:ea typeface="+mn-ea"/>
        <a:cs typeface="Arial" charset="0"/>
      </a:defRPr>
    </a:lvl4pPr>
    <a:lvl5pPr marL="1828800" algn="l" rtl="0" fontAlgn="base">
      <a:spcBef>
        <a:spcPct val="0"/>
      </a:spcBef>
      <a:spcAft>
        <a:spcPct val="0"/>
      </a:spcAft>
      <a:defRPr kern="1200">
        <a:solidFill>
          <a:schemeClr val="tx1"/>
        </a:solidFill>
        <a:latin typeface="Lucida Sans Unicode" pitchFamily="34" charset="0"/>
        <a:ea typeface="+mn-ea"/>
        <a:cs typeface="Arial" charset="0"/>
      </a:defRPr>
    </a:lvl5pPr>
    <a:lvl6pPr marL="2286000" algn="l" defTabSz="914400" rtl="0" eaLnBrk="1" latinLnBrk="0" hangingPunct="1">
      <a:defRPr kern="1200">
        <a:solidFill>
          <a:schemeClr val="tx1"/>
        </a:solidFill>
        <a:latin typeface="Lucida Sans Unicode" pitchFamily="34" charset="0"/>
        <a:ea typeface="+mn-ea"/>
        <a:cs typeface="Arial" charset="0"/>
      </a:defRPr>
    </a:lvl6pPr>
    <a:lvl7pPr marL="2743200" algn="l" defTabSz="914400" rtl="0" eaLnBrk="1" latinLnBrk="0" hangingPunct="1">
      <a:defRPr kern="1200">
        <a:solidFill>
          <a:schemeClr val="tx1"/>
        </a:solidFill>
        <a:latin typeface="Lucida Sans Unicode" pitchFamily="34" charset="0"/>
        <a:ea typeface="+mn-ea"/>
        <a:cs typeface="Arial" charset="0"/>
      </a:defRPr>
    </a:lvl7pPr>
    <a:lvl8pPr marL="3200400" algn="l" defTabSz="914400" rtl="0" eaLnBrk="1" latinLnBrk="0" hangingPunct="1">
      <a:defRPr kern="1200">
        <a:solidFill>
          <a:schemeClr val="tx1"/>
        </a:solidFill>
        <a:latin typeface="Lucida Sans Unicode" pitchFamily="34" charset="0"/>
        <a:ea typeface="+mn-ea"/>
        <a:cs typeface="Arial" charset="0"/>
      </a:defRPr>
    </a:lvl8pPr>
    <a:lvl9pPr marL="3657600" algn="l" defTabSz="914400" rtl="0" eaLnBrk="1" latinLnBrk="0" hangingPunct="1">
      <a:defRPr kern="1200">
        <a:solidFill>
          <a:schemeClr val="tx1"/>
        </a:solidFill>
        <a:latin typeface="Lucida Sans Unicode"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9405" autoAdjust="0"/>
  </p:normalViewPr>
  <p:slideViewPr>
    <p:cSldViewPr>
      <p:cViewPr varScale="1">
        <p:scale>
          <a:sx n="88" d="100"/>
          <a:sy n="88" d="100"/>
        </p:scale>
        <p:origin x="40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2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38475" cy="464980"/>
          </a:xfrm>
          <a:prstGeom prst="rect">
            <a:avLst/>
          </a:prstGeom>
        </p:spPr>
        <p:txBody>
          <a:bodyPr vert="horz" lIns="91428" tIns="45714" rIns="91428" bIns="45714"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40" y="2"/>
            <a:ext cx="3038475" cy="464980"/>
          </a:xfrm>
          <a:prstGeom prst="rect">
            <a:avLst/>
          </a:prstGeom>
        </p:spPr>
        <p:txBody>
          <a:bodyPr vert="horz" lIns="91428" tIns="45714" rIns="91428" bIns="45714" rtlCol="0"/>
          <a:lstStyle>
            <a:lvl1pPr algn="r">
              <a:defRPr sz="1200"/>
            </a:lvl1pPr>
          </a:lstStyle>
          <a:p>
            <a:pPr>
              <a:defRPr/>
            </a:pPr>
            <a:fld id="{CA8DCE99-4C4D-4B1F-A59B-4CB7DB4104F5}" type="datetimeFigureOut">
              <a:rPr lang="en-US"/>
              <a:pPr>
                <a:defRPr/>
              </a:pPr>
              <a:t>1/25/2019</a:t>
            </a:fld>
            <a:endParaRPr lang="en-US" dirty="0"/>
          </a:p>
        </p:txBody>
      </p:sp>
      <p:sp>
        <p:nvSpPr>
          <p:cNvPr id="4" name="Footer Placeholder 3"/>
          <p:cNvSpPr>
            <a:spLocks noGrp="1"/>
          </p:cNvSpPr>
          <p:nvPr>
            <p:ph type="ftr" sz="quarter" idx="2"/>
          </p:nvPr>
        </p:nvSpPr>
        <p:spPr>
          <a:xfrm>
            <a:off x="3" y="8829824"/>
            <a:ext cx="3038475" cy="464980"/>
          </a:xfrm>
          <a:prstGeom prst="rect">
            <a:avLst/>
          </a:prstGeom>
        </p:spPr>
        <p:txBody>
          <a:bodyPr vert="horz" lIns="91428" tIns="45714" rIns="91428" bIns="45714"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40" y="8829824"/>
            <a:ext cx="3038475" cy="464980"/>
          </a:xfrm>
          <a:prstGeom prst="rect">
            <a:avLst/>
          </a:prstGeom>
        </p:spPr>
        <p:txBody>
          <a:bodyPr vert="horz" lIns="91428" tIns="45714" rIns="91428" bIns="45714" rtlCol="0" anchor="b"/>
          <a:lstStyle>
            <a:lvl1pPr algn="r">
              <a:defRPr sz="1200"/>
            </a:lvl1pPr>
          </a:lstStyle>
          <a:p>
            <a:pPr>
              <a:defRPr/>
            </a:pPr>
            <a:fld id="{68A92CE3-B843-410D-BC49-FF88B74883D9}" type="slidenum">
              <a:rPr lang="en-US"/>
              <a:pPr>
                <a:defRPr/>
              </a:pPr>
              <a:t>‹#›</a:t>
            </a:fld>
            <a:endParaRPr lang="en-US" dirty="0"/>
          </a:p>
        </p:txBody>
      </p:sp>
    </p:spTree>
    <p:extLst>
      <p:ext uri="{BB962C8B-B14F-4D97-AF65-F5344CB8AC3E}">
        <p14:creationId xmlns:p14="http://schemas.microsoft.com/office/powerpoint/2010/main" val="223846216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38475" cy="464980"/>
          </a:xfrm>
          <a:prstGeom prst="rect">
            <a:avLst/>
          </a:prstGeom>
        </p:spPr>
        <p:txBody>
          <a:bodyPr vert="horz" lIns="91428" tIns="45714" rIns="91428" bIns="45714" rtlCol="0"/>
          <a:lstStyle>
            <a:lvl1pPr algn="l">
              <a:defRPr sz="1200"/>
            </a:lvl1pPr>
          </a:lstStyle>
          <a:p>
            <a:pPr>
              <a:defRPr/>
            </a:pPr>
            <a:endParaRPr lang="en-US" dirty="0"/>
          </a:p>
        </p:txBody>
      </p:sp>
      <p:sp>
        <p:nvSpPr>
          <p:cNvPr id="3" name="Date Placeholder 2"/>
          <p:cNvSpPr>
            <a:spLocks noGrp="1"/>
          </p:cNvSpPr>
          <p:nvPr>
            <p:ph type="dt" idx="1"/>
          </p:nvPr>
        </p:nvSpPr>
        <p:spPr>
          <a:xfrm>
            <a:off x="3970340" y="2"/>
            <a:ext cx="3038475" cy="464980"/>
          </a:xfrm>
          <a:prstGeom prst="rect">
            <a:avLst/>
          </a:prstGeom>
        </p:spPr>
        <p:txBody>
          <a:bodyPr vert="horz" lIns="91428" tIns="45714" rIns="91428" bIns="45714" rtlCol="0"/>
          <a:lstStyle>
            <a:lvl1pPr algn="r">
              <a:defRPr sz="1200"/>
            </a:lvl1pPr>
          </a:lstStyle>
          <a:p>
            <a:pPr>
              <a:defRPr/>
            </a:pPr>
            <a:fld id="{3F6CE671-DEB1-4FDC-B072-7C21F212E754}" type="datetimeFigureOut">
              <a:rPr lang="en-US"/>
              <a:pPr>
                <a:defRPr/>
              </a:pPr>
              <a:t>1/25/2019</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1428" tIns="45714" rIns="91428" bIns="45714" rtlCol="0" anchor="ctr"/>
          <a:lstStyle/>
          <a:p>
            <a:pPr lvl="0"/>
            <a:endParaRPr lang="en-US" noProof="0" dirty="0" smtClean="0"/>
          </a:p>
        </p:txBody>
      </p:sp>
      <p:sp>
        <p:nvSpPr>
          <p:cNvPr id="5" name="Notes Placeholder 4"/>
          <p:cNvSpPr>
            <a:spLocks noGrp="1"/>
          </p:cNvSpPr>
          <p:nvPr>
            <p:ph type="body" sz="quarter" idx="3"/>
          </p:nvPr>
        </p:nvSpPr>
        <p:spPr>
          <a:xfrm>
            <a:off x="701675" y="4416512"/>
            <a:ext cx="5608638" cy="4183220"/>
          </a:xfrm>
          <a:prstGeom prst="rect">
            <a:avLst/>
          </a:prstGeom>
        </p:spPr>
        <p:txBody>
          <a:bodyPr vert="horz" lIns="91428" tIns="45714" rIns="91428" bIns="4571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 y="8829824"/>
            <a:ext cx="3038475" cy="464980"/>
          </a:xfrm>
          <a:prstGeom prst="rect">
            <a:avLst/>
          </a:prstGeom>
        </p:spPr>
        <p:txBody>
          <a:bodyPr vert="horz" lIns="91428" tIns="45714" rIns="91428" bIns="45714"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40" y="8829824"/>
            <a:ext cx="3038475" cy="464980"/>
          </a:xfrm>
          <a:prstGeom prst="rect">
            <a:avLst/>
          </a:prstGeom>
        </p:spPr>
        <p:txBody>
          <a:bodyPr vert="horz" lIns="91428" tIns="45714" rIns="91428" bIns="45714" rtlCol="0" anchor="b"/>
          <a:lstStyle>
            <a:lvl1pPr algn="r">
              <a:defRPr sz="1200"/>
            </a:lvl1pPr>
          </a:lstStyle>
          <a:p>
            <a:pPr>
              <a:defRPr/>
            </a:pPr>
            <a:fld id="{2C99BB67-D414-424F-AA5D-516312CF57D6}" type="slidenum">
              <a:rPr lang="en-US"/>
              <a:pPr>
                <a:defRPr/>
              </a:pPr>
              <a:t>‹#›</a:t>
            </a:fld>
            <a:endParaRPr lang="en-US" dirty="0"/>
          </a:p>
        </p:txBody>
      </p:sp>
    </p:spTree>
    <p:extLst>
      <p:ext uri="{BB962C8B-B14F-4D97-AF65-F5344CB8AC3E}">
        <p14:creationId xmlns:p14="http://schemas.microsoft.com/office/powerpoint/2010/main" val="74237499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Lucida Sans Unicode" pitchFamily="34" charset="0"/>
                <a:cs typeface="Arial" charset="0"/>
              </a:defRPr>
            </a:lvl1pPr>
            <a:lvl2pPr marL="742950" indent="-285750" eaLnBrk="0" hangingPunct="0">
              <a:defRPr>
                <a:solidFill>
                  <a:schemeClr val="tx1"/>
                </a:solidFill>
                <a:latin typeface="Lucida Sans Unicode" pitchFamily="34" charset="0"/>
                <a:cs typeface="Arial" charset="0"/>
              </a:defRPr>
            </a:lvl2pPr>
            <a:lvl3pPr marL="1143000" indent="-228600" eaLnBrk="0" hangingPunct="0">
              <a:defRPr>
                <a:solidFill>
                  <a:schemeClr val="tx1"/>
                </a:solidFill>
                <a:latin typeface="Lucida Sans Unicode" pitchFamily="34" charset="0"/>
                <a:cs typeface="Arial" charset="0"/>
              </a:defRPr>
            </a:lvl3pPr>
            <a:lvl4pPr marL="1600200" indent="-228600" eaLnBrk="0" hangingPunct="0">
              <a:defRPr>
                <a:solidFill>
                  <a:schemeClr val="tx1"/>
                </a:solidFill>
                <a:latin typeface="Lucida Sans Unicode" pitchFamily="34" charset="0"/>
                <a:cs typeface="Arial" charset="0"/>
              </a:defRPr>
            </a:lvl4pPr>
            <a:lvl5pPr marL="2057400" indent="-228600" eaLnBrk="0" hangingPunct="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pPr eaLnBrk="1" hangingPunct="1"/>
            <a:fld id="{5C74B9E6-2D8D-47D3-A136-40693DBFD433}" type="slidenum">
              <a:rPr lang="en-US" altLang="en-US" smtClean="0"/>
              <a:pPr eaLnBrk="1" hangingPunct="1"/>
              <a:t>4</a:t>
            </a:fld>
            <a:endParaRPr lang="en-US" altLang="en-US" dirty="0" smtClean="0"/>
          </a:p>
        </p:txBody>
      </p:sp>
      <p:sp>
        <p:nvSpPr>
          <p:cNvPr id="5222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Lucida Sans Unicode" pitchFamily="34" charset="0"/>
                <a:cs typeface="Arial" charset="0"/>
              </a:defRPr>
            </a:lvl1pPr>
            <a:lvl2pPr marL="742950" indent="-285750" eaLnBrk="0" hangingPunct="0">
              <a:defRPr>
                <a:solidFill>
                  <a:schemeClr val="tx1"/>
                </a:solidFill>
                <a:latin typeface="Lucida Sans Unicode" pitchFamily="34" charset="0"/>
                <a:cs typeface="Arial" charset="0"/>
              </a:defRPr>
            </a:lvl2pPr>
            <a:lvl3pPr marL="1143000" indent="-228600" eaLnBrk="0" hangingPunct="0">
              <a:defRPr>
                <a:solidFill>
                  <a:schemeClr val="tx1"/>
                </a:solidFill>
                <a:latin typeface="Lucida Sans Unicode" pitchFamily="34" charset="0"/>
                <a:cs typeface="Arial" charset="0"/>
              </a:defRPr>
            </a:lvl3pPr>
            <a:lvl4pPr marL="1600200" indent="-228600" eaLnBrk="0" hangingPunct="0">
              <a:defRPr>
                <a:solidFill>
                  <a:schemeClr val="tx1"/>
                </a:solidFill>
                <a:latin typeface="Lucida Sans Unicode" pitchFamily="34" charset="0"/>
                <a:cs typeface="Arial" charset="0"/>
              </a:defRPr>
            </a:lvl4pPr>
            <a:lvl5pPr marL="2057400" indent="-228600" eaLnBrk="0" hangingPunct="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pPr eaLnBrk="1" hangingPunct="1"/>
            <a:endParaRPr lang="en-US" altLang="en-US" dirty="0" smtClean="0"/>
          </a:p>
        </p:txBody>
      </p:sp>
    </p:spTree>
    <p:extLst>
      <p:ext uri="{BB962C8B-B14F-4D97-AF65-F5344CB8AC3E}">
        <p14:creationId xmlns:p14="http://schemas.microsoft.com/office/powerpoint/2010/main" val="242373845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a:xfrm>
            <a:off x="812805" y="6272785"/>
            <a:ext cx="4745736" cy="365125"/>
          </a:xfrm>
        </p:spPr>
        <p:txBody>
          <a:bodyPr/>
          <a:lstStyle/>
          <a:p>
            <a:pPr>
              <a:defRPr/>
            </a:pPr>
            <a:endParaRPr lang="en-US" dirty="0"/>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7554C2F5-1C23-4AD0-8921-A8861748CC4A}" type="slidenum">
              <a:rPr lang="en-US" smtClean="0"/>
              <a:pPr>
                <a:defRPr/>
              </a:pPr>
              <a:t>‹#›</a:t>
            </a:fld>
            <a:endParaRPr lang="en-US" dirty="0"/>
          </a:p>
        </p:txBody>
      </p:sp>
    </p:spTree>
    <p:extLst>
      <p:ext uri="{BB962C8B-B14F-4D97-AF65-F5344CB8AC3E}">
        <p14:creationId xmlns:p14="http://schemas.microsoft.com/office/powerpoint/2010/main" val="307536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7D26E68F-39E4-404F-A86D-1BDCCFB7D99E}" type="slidenum">
              <a:rPr lang="en-US" smtClean="0"/>
              <a:pPr>
                <a:defRPr/>
              </a:pPr>
              <a:t>‹#›</a:t>
            </a:fld>
            <a:endParaRPr lang="en-US" dirty="0"/>
          </a:p>
        </p:txBody>
      </p:sp>
    </p:spTree>
    <p:extLst>
      <p:ext uri="{BB962C8B-B14F-4D97-AF65-F5344CB8AC3E}">
        <p14:creationId xmlns:p14="http://schemas.microsoft.com/office/powerpoint/2010/main" val="1588729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8A24D4BD-0A78-4506-B69E-5F7B3D539B6F}" type="slidenum">
              <a:rPr lang="en-US" smtClean="0"/>
              <a:pPr>
                <a:defRPr/>
              </a:pPr>
              <a:t>‹#›</a:t>
            </a:fld>
            <a:endParaRPr lang="en-US" dirty="0"/>
          </a:p>
        </p:txBody>
      </p:sp>
    </p:spTree>
    <p:extLst>
      <p:ext uri="{BB962C8B-B14F-4D97-AF65-F5344CB8AC3E}">
        <p14:creationId xmlns:p14="http://schemas.microsoft.com/office/powerpoint/2010/main" val="4166016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3E923C4D-A25C-4F78-9152-BF09521445A1}" type="slidenum">
              <a:rPr lang="en-US" smtClean="0"/>
              <a:pPr>
                <a:defRPr/>
              </a:pPr>
              <a:t>‹#›</a:t>
            </a:fld>
            <a:endParaRPr lang="en-US" dirty="0"/>
          </a:p>
        </p:txBody>
      </p:sp>
    </p:spTree>
    <p:extLst>
      <p:ext uri="{BB962C8B-B14F-4D97-AF65-F5344CB8AC3E}">
        <p14:creationId xmlns:p14="http://schemas.microsoft.com/office/powerpoint/2010/main" val="1999987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en-US" dirty="0"/>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en-US" dirty="0"/>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22986589-4F72-48F3-AB1B-8562157A2AF3}" type="slidenum">
              <a:rPr lang="en-US" smtClean="0"/>
              <a:pPr>
                <a:defRPr/>
              </a:pPr>
              <a:t>‹#›</a:t>
            </a:fld>
            <a:endParaRPr lang="en-US" dirty="0"/>
          </a:p>
        </p:txBody>
      </p:sp>
    </p:spTree>
    <p:extLst>
      <p:ext uri="{BB962C8B-B14F-4D97-AF65-F5344CB8AC3E}">
        <p14:creationId xmlns:p14="http://schemas.microsoft.com/office/powerpoint/2010/main" val="1145487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E4E1F6E-9932-4C64-A5F5-1ADF246DD434}" type="slidenum">
              <a:rPr lang="en-US" smtClean="0"/>
              <a:pPr>
                <a:defRPr/>
              </a:pPr>
              <a:t>‹#›</a:t>
            </a:fld>
            <a:endParaRPr lang="en-US" dirty="0"/>
          </a:p>
        </p:txBody>
      </p:sp>
    </p:spTree>
    <p:extLst>
      <p:ext uri="{BB962C8B-B14F-4D97-AF65-F5344CB8AC3E}">
        <p14:creationId xmlns:p14="http://schemas.microsoft.com/office/powerpoint/2010/main" val="3772609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A407C90B-E114-45D4-B1E9-70166B50CDE5}" type="slidenum">
              <a:rPr lang="en-US" smtClean="0"/>
              <a:pPr>
                <a:defRPr/>
              </a:pPr>
              <a:t>‹#›</a:t>
            </a:fld>
            <a:endParaRPr lang="en-US" dirty="0"/>
          </a:p>
        </p:txBody>
      </p:sp>
    </p:spTree>
    <p:extLst>
      <p:ext uri="{BB962C8B-B14F-4D97-AF65-F5344CB8AC3E}">
        <p14:creationId xmlns:p14="http://schemas.microsoft.com/office/powerpoint/2010/main" val="540892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en-US"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dirty="0"/>
          </a:p>
        </p:txBody>
      </p:sp>
      <p:sp>
        <p:nvSpPr>
          <p:cNvPr id="5" name="Slide Number Placeholder 4"/>
          <p:cNvSpPr>
            <a:spLocks noGrp="1"/>
          </p:cNvSpPr>
          <p:nvPr>
            <p:ph type="sldNum" sz="quarter" idx="12"/>
          </p:nvPr>
        </p:nvSpPr>
        <p:spPr/>
        <p:txBody>
          <a:bodyPr/>
          <a:lstStyle/>
          <a:p>
            <a:pPr>
              <a:defRPr/>
            </a:pPr>
            <a:fld id="{607A8F8F-B31C-4CF3-BCD2-A6F67DFA5BC2}" type="slidenum">
              <a:rPr lang="en-US" smtClean="0"/>
              <a:pPr>
                <a:defRPr/>
              </a:pPr>
              <a:t>‹#›</a:t>
            </a:fld>
            <a:endParaRPr lang="en-US" dirty="0"/>
          </a:p>
        </p:txBody>
      </p:sp>
    </p:spTree>
    <p:extLst>
      <p:ext uri="{BB962C8B-B14F-4D97-AF65-F5344CB8AC3E}">
        <p14:creationId xmlns:p14="http://schemas.microsoft.com/office/powerpoint/2010/main" val="1426989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B3D2AB19-F131-4C1B-8472-7D27635D1470}" type="slidenum">
              <a:rPr lang="en-US" smtClean="0"/>
              <a:pPr>
                <a:defRPr/>
              </a:pPr>
              <a:t>‹#›</a:t>
            </a:fld>
            <a:endParaRPr lang="en-US" dirty="0"/>
          </a:p>
        </p:txBody>
      </p:sp>
    </p:spTree>
    <p:extLst>
      <p:ext uri="{BB962C8B-B14F-4D97-AF65-F5344CB8AC3E}">
        <p14:creationId xmlns:p14="http://schemas.microsoft.com/office/powerpoint/2010/main" val="185342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endParaRPr lang="en-US" dirty="0"/>
          </a:p>
        </p:txBody>
      </p:sp>
      <p:sp>
        <p:nvSpPr>
          <p:cNvPr id="10" name="Footer Placeholder 9"/>
          <p:cNvSpPr>
            <a:spLocks noGrp="1"/>
          </p:cNvSpPr>
          <p:nvPr>
            <p:ph type="ftr" sz="quarter" idx="11"/>
          </p:nvPr>
        </p:nvSpPr>
        <p:spPr/>
        <p:txBody>
          <a:bodyPr/>
          <a:lstStyle/>
          <a:p>
            <a:pPr>
              <a:defRPr/>
            </a:pPr>
            <a:endParaRPr lang="en-US" dirty="0"/>
          </a:p>
        </p:txBody>
      </p:sp>
      <p:sp>
        <p:nvSpPr>
          <p:cNvPr id="11" name="Slide Number Placeholder 10"/>
          <p:cNvSpPr>
            <a:spLocks noGrp="1"/>
          </p:cNvSpPr>
          <p:nvPr>
            <p:ph type="sldNum" sz="quarter" idx="12"/>
          </p:nvPr>
        </p:nvSpPr>
        <p:spPr/>
        <p:txBody>
          <a:bodyPr/>
          <a:lstStyle/>
          <a:p>
            <a:pPr>
              <a:defRPr/>
            </a:pPr>
            <a:fld id="{82177F8A-C288-477A-A695-C84D4FBB1A26}" type="slidenum">
              <a:rPr lang="en-US" smtClean="0"/>
              <a:pPr>
                <a:defRPr/>
              </a:pPr>
              <a:t>‹#›</a:t>
            </a:fld>
            <a:endParaRPr lang="en-US" dirty="0"/>
          </a:p>
        </p:txBody>
      </p:sp>
    </p:spTree>
    <p:extLst>
      <p:ext uri="{BB962C8B-B14F-4D97-AF65-F5344CB8AC3E}">
        <p14:creationId xmlns:p14="http://schemas.microsoft.com/office/powerpoint/2010/main" val="105952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endParaRPr lang="en-US" dirty="0"/>
          </a:p>
        </p:txBody>
      </p:sp>
      <p:sp>
        <p:nvSpPr>
          <p:cNvPr id="10" name="Slide Number Placeholder 9"/>
          <p:cNvSpPr>
            <a:spLocks noGrp="1"/>
          </p:cNvSpPr>
          <p:nvPr>
            <p:ph type="sldNum" sz="quarter" idx="12"/>
          </p:nvPr>
        </p:nvSpPr>
        <p:spPr/>
        <p:txBody>
          <a:bodyPr/>
          <a:lstStyle/>
          <a:p>
            <a:pPr>
              <a:defRPr/>
            </a:pPr>
            <a:fld id="{3081B56E-83A4-4ECD-9A7D-0C25E51BCEC5}" type="slidenum">
              <a:rPr lang="en-US" smtClean="0"/>
              <a:pPr>
                <a:defRPr/>
              </a:pPr>
              <a:t>‹#›</a:t>
            </a:fld>
            <a:endParaRPr lang="en-US" dirty="0"/>
          </a:p>
        </p:txBody>
      </p:sp>
    </p:spTree>
    <p:extLst>
      <p:ext uri="{BB962C8B-B14F-4D97-AF65-F5344CB8AC3E}">
        <p14:creationId xmlns:p14="http://schemas.microsoft.com/office/powerpoint/2010/main" val="1757396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5CE29C71-6624-4F4D-B071-EBD73099104C}" type="slidenum">
              <a:rPr lang="en-US" smtClean="0"/>
              <a:pPr>
                <a:defRPr/>
              </a:pPr>
              <a:t>‹#›</a:t>
            </a:fld>
            <a:endParaRPr lang="en-US" dirty="0"/>
          </a:p>
        </p:txBody>
      </p:sp>
    </p:spTree>
    <p:extLst>
      <p:ext uri="{BB962C8B-B14F-4D97-AF65-F5344CB8AC3E}">
        <p14:creationId xmlns:p14="http://schemas.microsoft.com/office/powerpoint/2010/main" val="3378227328"/>
      </p:ext>
    </p:extLst>
  </p:cSld>
  <p:clrMap bg1="lt1" tx1="dk1" bg2="lt2" tx2="dk2" accent1="accent1" accent2="accent2" accent3="accent3" accent4="accent4" accent5="accent5" accent6="accent6" hlink="hlink" folHlink="folHlink"/>
  <p:sldLayoutIdLst>
    <p:sldLayoutId id="2147485112" r:id="rId1"/>
    <p:sldLayoutId id="2147485113" r:id="rId2"/>
    <p:sldLayoutId id="2147485114" r:id="rId3"/>
    <p:sldLayoutId id="2147485115" r:id="rId4"/>
    <p:sldLayoutId id="2147485116" r:id="rId5"/>
    <p:sldLayoutId id="2147485117" r:id="rId6"/>
    <p:sldLayoutId id="2147485118" r:id="rId7"/>
    <p:sldLayoutId id="2147485119" r:id="rId8"/>
    <p:sldLayoutId id="2147485120" r:id="rId9"/>
    <p:sldLayoutId id="2147485121" r:id="rId10"/>
    <p:sldLayoutId id="2147485122" r:id="rId11"/>
  </p:sldLayoutIdLst>
  <p:hf hd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kraft@bglaw-llp.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Grp="1" noChangeArrowheads="1"/>
          </p:cNvSpPr>
          <p:nvPr>
            <p:ph type="ctrTitle"/>
          </p:nvPr>
        </p:nvSpPr>
        <p:spPr>
          <a:xfrm>
            <a:off x="381000" y="1143000"/>
            <a:ext cx="8334375" cy="3657600"/>
          </a:xfrm>
        </p:spPr>
        <p:txBody>
          <a:bodyPr>
            <a:normAutofit/>
          </a:bodyPr>
          <a:lstStyle/>
          <a:p>
            <a:pPr algn="ctr">
              <a:defRPr/>
            </a:pPr>
            <a:r>
              <a:rPr lang="en-US" sz="4200" cap="small" dirty="0" smtClean="0">
                <a:solidFill>
                  <a:schemeClr val="tx1"/>
                </a:solidFill>
                <a:ea typeface="Tahoma" pitchFamily="34" charset="0"/>
                <a:cs typeface="Tahoma" pitchFamily="34" charset="0"/>
              </a:rPr>
              <a:t>PA Mechanics’ Lien Law </a:t>
            </a:r>
            <a:r>
              <a:rPr lang="en-US" sz="4200" cap="small" dirty="0" smtClean="0">
                <a:solidFill>
                  <a:schemeClr val="tx1"/>
                </a:solidFill>
                <a:ea typeface="Tahoma" pitchFamily="34" charset="0"/>
                <a:cs typeface="Tahoma" pitchFamily="34" charset="0"/>
              </a:rPr>
              <a:t/>
            </a:r>
            <a:br>
              <a:rPr lang="en-US" sz="4200" cap="small" dirty="0" smtClean="0">
                <a:solidFill>
                  <a:schemeClr val="tx1"/>
                </a:solidFill>
                <a:ea typeface="Tahoma" pitchFamily="34" charset="0"/>
                <a:cs typeface="Tahoma" pitchFamily="34" charset="0"/>
              </a:rPr>
            </a:br>
            <a:r>
              <a:rPr lang="en-US" sz="4200" cap="small" dirty="0" smtClean="0">
                <a:solidFill>
                  <a:schemeClr val="tx1"/>
                </a:solidFill>
                <a:ea typeface="Tahoma" pitchFamily="34" charset="0"/>
                <a:cs typeface="Tahoma" pitchFamily="34" charset="0"/>
              </a:rPr>
              <a:t>and </a:t>
            </a:r>
            <a:br>
              <a:rPr lang="en-US" sz="4200" cap="small" dirty="0" smtClean="0">
                <a:solidFill>
                  <a:schemeClr val="tx1"/>
                </a:solidFill>
                <a:ea typeface="Tahoma" pitchFamily="34" charset="0"/>
                <a:cs typeface="Tahoma" pitchFamily="34" charset="0"/>
              </a:rPr>
            </a:br>
            <a:r>
              <a:rPr lang="en-US" sz="4200" cap="small" dirty="0" smtClean="0">
                <a:solidFill>
                  <a:schemeClr val="tx1"/>
                </a:solidFill>
                <a:ea typeface="Tahoma" pitchFamily="34" charset="0"/>
                <a:cs typeface="Tahoma" pitchFamily="34" charset="0"/>
              </a:rPr>
              <a:t>CASPA </a:t>
            </a:r>
            <a:r>
              <a:rPr lang="en-US" sz="4200" cap="small" dirty="0" smtClean="0">
                <a:solidFill>
                  <a:schemeClr val="tx1"/>
                </a:solidFill>
                <a:ea typeface="Tahoma" pitchFamily="34" charset="0"/>
                <a:cs typeface="Tahoma" pitchFamily="34" charset="0"/>
              </a:rPr>
              <a:t>Update</a:t>
            </a:r>
            <a:r>
              <a:rPr lang="en-US" sz="2000" cap="small" dirty="0" smtClean="0">
                <a:solidFill>
                  <a:schemeClr val="tx1"/>
                </a:solidFill>
                <a:ea typeface="Tahoma" pitchFamily="34" charset="0"/>
                <a:cs typeface="Tahoma" pitchFamily="34" charset="0"/>
              </a:rPr>
              <a:t/>
            </a:r>
            <a:br>
              <a:rPr lang="en-US" sz="2000" cap="small" dirty="0" smtClean="0">
                <a:solidFill>
                  <a:schemeClr val="tx1"/>
                </a:solidFill>
                <a:ea typeface="Tahoma" pitchFamily="34" charset="0"/>
                <a:cs typeface="Tahoma" pitchFamily="34" charset="0"/>
              </a:rPr>
            </a:br>
            <a:r>
              <a:rPr lang="en-US" altLang="en-US" sz="2000" dirty="0" smtClean="0">
                <a:solidFill>
                  <a:srgbClr val="000000"/>
                </a:solidFill>
                <a:cs typeface="Tahoma" pitchFamily="34" charset="0"/>
              </a:rPr>
              <a:t/>
            </a:r>
            <a:br>
              <a:rPr lang="en-US" altLang="en-US" sz="2000" dirty="0" smtClean="0">
                <a:solidFill>
                  <a:srgbClr val="000000"/>
                </a:solidFill>
                <a:cs typeface="Tahoma" pitchFamily="34" charset="0"/>
              </a:rPr>
            </a:br>
            <a:r>
              <a:rPr lang="en-US" altLang="en-US" sz="3200" dirty="0" smtClean="0">
                <a:solidFill>
                  <a:srgbClr val="000000"/>
                </a:solidFill>
                <a:cs typeface="Tahoma" pitchFamily="34" charset="0"/>
              </a:rPr>
              <a:t>NAWIC – Pittsburgh #161</a:t>
            </a:r>
            <a:r>
              <a:rPr lang="en-US" altLang="en-US" sz="2000" dirty="0" smtClean="0">
                <a:solidFill>
                  <a:srgbClr val="000000"/>
                </a:solidFill>
                <a:latin typeface="Tahoma" pitchFamily="34" charset="0"/>
                <a:cs typeface="Tahoma" pitchFamily="34" charset="0"/>
              </a:rPr>
              <a:t/>
            </a:r>
            <a:br>
              <a:rPr lang="en-US" altLang="en-US" sz="2000" dirty="0" smtClean="0">
                <a:solidFill>
                  <a:srgbClr val="000000"/>
                </a:solidFill>
                <a:latin typeface="Tahoma" pitchFamily="34" charset="0"/>
                <a:cs typeface="Tahoma" pitchFamily="34" charset="0"/>
              </a:rPr>
            </a:br>
            <a:endParaRPr lang="en-US" sz="2000" i="1" dirty="0" smtClean="0">
              <a:solidFill>
                <a:schemeClr val="tx1"/>
              </a:solidFill>
              <a:latin typeface="Tahoma" pitchFamily="34" charset="0"/>
              <a:ea typeface="Tahoma" pitchFamily="34" charset="0"/>
              <a:cs typeface="Tahoma" pitchFamily="34" charset="0"/>
            </a:endParaRPr>
          </a:p>
        </p:txBody>
      </p:sp>
      <p:sp>
        <p:nvSpPr>
          <p:cNvPr id="2" name="Subtitle 1"/>
          <p:cNvSpPr>
            <a:spLocks noGrp="1"/>
          </p:cNvSpPr>
          <p:nvPr>
            <p:ph type="subTitle" idx="1"/>
          </p:nvPr>
        </p:nvSpPr>
        <p:spPr>
          <a:xfrm>
            <a:off x="802386" y="4389120"/>
            <a:ext cx="7732014" cy="2164080"/>
          </a:xfrm>
        </p:spPr>
        <p:txBody>
          <a:bodyPr>
            <a:normAutofit fontScale="92500" lnSpcReduction="10000"/>
          </a:bodyPr>
          <a:lstStyle/>
          <a:p>
            <a:r>
              <a:rPr lang="en-US" dirty="0" smtClean="0"/>
              <a:t>Amanda Kraft, Esquire</a:t>
            </a:r>
          </a:p>
          <a:p>
            <a:r>
              <a:rPr lang="en-US" dirty="0" smtClean="0"/>
              <a:t>Blumling &amp; Gusky, LLP</a:t>
            </a:r>
          </a:p>
          <a:p>
            <a:r>
              <a:rPr lang="en-US" dirty="0" smtClean="0"/>
              <a:t>436 7</a:t>
            </a:r>
            <a:r>
              <a:rPr lang="en-US" baseline="30000" dirty="0" smtClean="0"/>
              <a:t>th</a:t>
            </a:r>
            <a:r>
              <a:rPr lang="en-US" dirty="0" smtClean="0"/>
              <a:t> Avenue, Suite 1200</a:t>
            </a:r>
          </a:p>
          <a:p>
            <a:r>
              <a:rPr lang="en-US" dirty="0" smtClean="0"/>
              <a:t>Pittsburgh, PA 15219</a:t>
            </a:r>
          </a:p>
          <a:p>
            <a:r>
              <a:rPr lang="en-US" dirty="0" smtClean="0"/>
              <a:t>412-227-2544					January 29, 2019</a:t>
            </a:r>
          </a:p>
          <a:p>
            <a:r>
              <a:rPr lang="en-US" dirty="0" smtClean="0">
                <a:hlinkClick r:id="rId2"/>
              </a:rPr>
              <a:t>akraft@bglaw-llp.com</a:t>
            </a:r>
            <a:endParaRPr lang="en-US" dirty="0" smtClean="0"/>
          </a:p>
          <a:p>
            <a:endParaRPr lang="en-US" dirty="0" smtClean="0"/>
          </a:p>
          <a:p>
            <a:endParaRPr lang="en-US" dirty="0"/>
          </a:p>
        </p:txBody>
      </p:sp>
    </p:spTree>
    <p:extLst>
      <p:ext uri="{BB962C8B-B14F-4D97-AF65-F5344CB8AC3E}">
        <p14:creationId xmlns:p14="http://schemas.microsoft.com/office/powerpoint/2010/main" val="346873161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a:xfrm>
            <a:off x="457200" y="274638"/>
            <a:ext cx="8229600" cy="715962"/>
          </a:xfrm>
        </p:spPr>
        <p:txBody>
          <a:bodyPr anchor="t">
            <a:normAutofit/>
          </a:bodyPr>
          <a:lstStyle/>
          <a:p>
            <a:r>
              <a:rPr lang="en-US" sz="3200" dirty="0">
                <a:solidFill>
                  <a:srgbClr val="464646"/>
                </a:solidFill>
              </a:rPr>
              <a:t>PA Construction Notices Directory</a:t>
            </a:r>
            <a:endParaRPr lang="en-US" altLang="en-US" sz="3200" dirty="0" smtClean="0"/>
          </a:p>
        </p:txBody>
      </p:sp>
      <p:sp>
        <p:nvSpPr>
          <p:cNvPr id="63491" name="Rectangle 3"/>
          <p:cNvSpPr>
            <a:spLocks noGrp="1"/>
          </p:cNvSpPr>
          <p:nvPr>
            <p:ph idx="1"/>
          </p:nvPr>
        </p:nvSpPr>
        <p:spPr>
          <a:xfrm>
            <a:off x="417513" y="964248"/>
            <a:ext cx="8229600" cy="4979352"/>
          </a:xfrm>
        </p:spPr>
        <p:txBody>
          <a:bodyPr>
            <a:normAutofit/>
          </a:bodyPr>
          <a:lstStyle/>
          <a:p>
            <a:r>
              <a:rPr lang="en-US" altLang="en-US" sz="2800" dirty="0" smtClean="0"/>
              <a:t>Notice of Furnishing</a:t>
            </a:r>
          </a:p>
          <a:p>
            <a:pPr lvl="1"/>
            <a:r>
              <a:rPr lang="en-US" altLang="en-US" sz="2400" dirty="0" smtClean="0"/>
              <a:t>Provided Owner timely files a Notice of Commencement</a:t>
            </a:r>
          </a:p>
          <a:p>
            <a:pPr lvl="1"/>
            <a:r>
              <a:rPr lang="en-US" altLang="en-US" sz="2400" dirty="0" smtClean="0"/>
              <a:t>Subcontractors and sub-subcontractors and suppliers </a:t>
            </a:r>
            <a:r>
              <a:rPr lang="en-US" altLang="en-US" sz="2400" u="sng" dirty="0" smtClean="0"/>
              <a:t>must</a:t>
            </a:r>
            <a:r>
              <a:rPr lang="en-US" altLang="en-US" sz="2400" dirty="0" smtClean="0"/>
              <a:t> timely file Notice of Furnishing</a:t>
            </a:r>
          </a:p>
          <a:p>
            <a:pPr lvl="2"/>
            <a:r>
              <a:rPr lang="en-US" altLang="en-US" sz="2400" dirty="0" smtClean="0">
                <a:solidFill>
                  <a:srgbClr val="FF0000"/>
                </a:solidFill>
              </a:rPr>
              <a:t>Subcontractors must file </a:t>
            </a:r>
            <a:r>
              <a:rPr lang="en-US" altLang="en-US" sz="2400" dirty="0" smtClean="0">
                <a:solidFill>
                  <a:srgbClr val="FF0000"/>
                </a:solidFill>
              </a:rPr>
              <a:t>within </a:t>
            </a:r>
            <a:r>
              <a:rPr lang="en-US" altLang="en-US" sz="2400" b="1" dirty="0" smtClean="0">
                <a:solidFill>
                  <a:srgbClr val="FF0000"/>
                </a:solidFill>
              </a:rPr>
              <a:t>45 </a:t>
            </a:r>
            <a:r>
              <a:rPr lang="en-US" altLang="en-US" sz="2400" b="1" dirty="0" smtClean="0">
                <a:solidFill>
                  <a:srgbClr val="FF0000"/>
                </a:solidFill>
              </a:rPr>
              <a:t>days </a:t>
            </a:r>
            <a:r>
              <a:rPr lang="en-US" altLang="en-US" sz="2400" dirty="0" smtClean="0">
                <a:solidFill>
                  <a:srgbClr val="FF0000"/>
                </a:solidFill>
              </a:rPr>
              <a:t>after first furnishing labor or materials to </a:t>
            </a:r>
            <a:r>
              <a:rPr lang="en-US" altLang="en-US" sz="2400" dirty="0" smtClean="0">
                <a:solidFill>
                  <a:srgbClr val="FF0000"/>
                </a:solidFill>
              </a:rPr>
              <a:t>Project</a:t>
            </a:r>
          </a:p>
          <a:p>
            <a:pPr lvl="2"/>
            <a:r>
              <a:rPr lang="en-US" altLang="en-US" sz="2400" dirty="0" smtClean="0">
                <a:solidFill>
                  <a:srgbClr val="FF0000"/>
                </a:solidFill>
              </a:rPr>
              <a:t>Or </a:t>
            </a:r>
            <a:r>
              <a:rPr lang="en-US" altLang="en-US" sz="2400" dirty="0">
                <a:solidFill>
                  <a:srgbClr val="FF0000"/>
                </a:solidFill>
              </a:rPr>
              <a:t>automatic </a:t>
            </a:r>
            <a:r>
              <a:rPr lang="en-US" altLang="en-US" sz="2400" u="sng" dirty="0" smtClean="0">
                <a:solidFill>
                  <a:srgbClr val="FF0000"/>
                </a:solidFill>
              </a:rPr>
              <a:t>forfeiture</a:t>
            </a:r>
            <a:r>
              <a:rPr lang="en-US" altLang="en-US" sz="2400" dirty="0" smtClean="0">
                <a:solidFill>
                  <a:srgbClr val="FF0000"/>
                </a:solidFill>
              </a:rPr>
              <a:t> </a:t>
            </a:r>
            <a:r>
              <a:rPr lang="en-US" altLang="en-US" sz="2400" dirty="0">
                <a:solidFill>
                  <a:srgbClr val="FF0000"/>
                </a:solidFill>
              </a:rPr>
              <a:t>of lien rights for failure to timely file Notice of Furnishing</a:t>
            </a:r>
          </a:p>
          <a:p>
            <a:pPr lvl="1"/>
            <a:r>
              <a:rPr lang="en-US" altLang="en-US" sz="2400" dirty="0" smtClean="0"/>
              <a:t>Owner </a:t>
            </a:r>
            <a:r>
              <a:rPr lang="en-US" altLang="en-US" sz="2400" dirty="0" smtClean="0"/>
              <a:t>or Contactor (acting as agent) notified of each subcontractor/supplier that files Notice</a:t>
            </a:r>
          </a:p>
          <a:p>
            <a:pPr lvl="1"/>
            <a:r>
              <a:rPr lang="en-US" altLang="en-US" sz="2400" dirty="0" smtClean="0"/>
              <a:t>Preserves subcontractor and supplier lien rights</a:t>
            </a:r>
          </a:p>
          <a:p>
            <a:pPr marL="393192" lvl="1" indent="0">
              <a:buNone/>
            </a:pPr>
            <a:endParaRPr lang="en-US" altLang="en-US" dirty="0" smtClean="0"/>
          </a:p>
        </p:txBody>
      </p:sp>
      <p:sp>
        <p:nvSpPr>
          <p:cNvPr id="4" name="Slide Number Placeholder 5"/>
          <p:cNvSpPr>
            <a:spLocks noGrp="1"/>
          </p:cNvSpPr>
          <p:nvPr>
            <p:ph type="sldNum" sz="quarter" idx="12"/>
          </p:nvPr>
        </p:nvSpPr>
        <p:spPr/>
        <p:txBody>
          <a:bodyPr/>
          <a:lstStyle/>
          <a:p>
            <a:pPr>
              <a:defRPr/>
            </a:pPr>
            <a:fld id="{B3625C3E-4E66-47D7-A9C6-6AC22956CFBF}" type="slidenum">
              <a:rPr lang="en-US"/>
              <a:pPr>
                <a:defRPr/>
              </a:pPr>
              <a:t>10</a:t>
            </a:fld>
            <a:endParaRPr lang="en-US" dirty="0"/>
          </a:p>
        </p:txBody>
      </p:sp>
    </p:spTree>
    <p:extLst>
      <p:ext uri="{BB962C8B-B14F-4D97-AF65-F5344CB8AC3E}">
        <p14:creationId xmlns:p14="http://schemas.microsoft.com/office/powerpoint/2010/main" val="45403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nchor="t">
            <a:normAutofit/>
          </a:bodyPr>
          <a:lstStyle/>
          <a:p>
            <a:pPr>
              <a:defRPr/>
            </a:pPr>
            <a:r>
              <a:rPr lang="en-US" sz="3000" dirty="0" smtClean="0"/>
              <a:t>Additional Mechanics’ Lien Requirements</a:t>
            </a:r>
            <a:endParaRPr lang="en-US" sz="3000" dirty="0"/>
          </a:p>
        </p:txBody>
      </p:sp>
      <p:sp>
        <p:nvSpPr>
          <p:cNvPr id="28674" name="Content Placeholder 1"/>
          <p:cNvSpPr>
            <a:spLocks noGrp="1"/>
          </p:cNvSpPr>
          <p:nvPr>
            <p:ph idx="1"/>
          </p:nvPr>
        </p:nvSpPr>
        <p:spPr>
          <a:xfrm>
            <a:off x="450028" y="927846"/>
            <a:ext cx="8389172" cy="5015753"/>
          </a:xfrm>
        </p:spPr>
        <p:txBody>
          <a:bodyPr/>
          <a:lstStyle/>
          <a:p>
            <a:pPr lvl="1">
              <a:defRPr/>
            </a:pPr>
            <a:r>
              <a:rPr lang="en-US" sz="2800" dirty="0" smtClean="0"/>
              <a:t>Posting </a:t>
            </a:r>
            <a:r>
              <a:rPr lang="en-US" sz="2800" dirty="0"/>
              <a:t>Notice of Commencement</a:t>
            </a:r>
          </a:p>
          <a:p>
            <a:pPr lvl="2">
              <a:defRPr/>
            </a:pPr>
            <a:r>
              <a:rPr lang="en-US" sz="2300" dirty="0" smtClean="0"/>
              <a:t>Posting Requirements</a:t>
            </a:r>
          </a:p>
          <a:p>
            <a:pPr lvl="3">
              <a:defRPr/>
            </a:pPr>
            <a:r>
              <a:rPr lang="en-US" sz="2000" dirty="0" smtClean="0"/>
              <a:t>Notice must be conspicuously posted on site</a:t>
            </a:r>
          </a:p>
          <a:p>
            <a:pPr lvl="4">
              <a:defRPr/>
            </a:pPr>
            <a:r>
              <a:rPr lang="en-US" sz="2000" dirty="0" smtClean="0"/>
              <a:t>Locations for posting – </a:t>
            </a:r>
          </a:p>
          <a:p>
            <a:pPr lvl="5">
              <a:defRPr/>
            </a:pPr>
            <a:r>
              <a:rPr lang="en-US" sz="2000" dirty="0" smtClean="0"/>
              <a:t>Owner and GC trailers</a:t>
            </a:r>
          </a:p>
          <a:p>
            <a:pPr lvl="5">
              <a:defRPr/>
            </a:pPr>
            <a:r>
              <a:rPr lang="en-US" sz="2000" dirty="0" smtClean="0"/>
              <a:t>Project entrance</a:t>
            </a:r>
          </a:p>
          <a:p>
            <a:pPr marL="747713" lvl="3" indent="-182563">
              <a:defRPr/>
            </a:pPr>
            <a:r>
              <a:rPr lang="en-US" sz="2300" dirty="0" smtClean="0"/>
              <a:t>Timing of Posting</a:t>
            </a:r>
          </a:p>
          <a:p>
            <a:pPr lvl="4">
              <a:defRPr/>
            </a:pPr>
            <a:r>
              <a:rPr lang="en-US" sz="2000" dirty="0" smtClean="0"/>
              <a:t>Before physical work commences</a:t>
            </a:r>
          </a:p>
          <a:p>
            <a:pPr lvl="4">
              <a:defRPr/>
            </a:pPr>
            <a:r>
              <a:rPr lang="en-US" sz="2000" dirty="0" smtClean="0"/>
              <a:t>Remains posted until completion</a:t>
            </a:r>
          </a:p>
          <a:p>
            <a:pPr lvl="4">
              <a:defRPr/>
            </a:pPr>
            <a:r>
              <a:rPr lang="en-US" sz="2000" dirty="0" smtClean="0"/>
              <a:t>Reposting </a:t>
            </a:r>
            <a:r>
              <a:rPr lang="en-US" sz="2000" dirty="0" smtClean="0"/>
              <a:t>– within 48 </a:t>
            </a:r>
            <a:r>
              <a:rPr lang="en-US" sz="2000" dirty="0" smtClean="0"/>
              <a:t>hours after being aware of or being notified verbally or in writing</a:t>
            </a:r>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78B0BB95-14FA-4EE3-BD65-C849EA107635}" type="slidenum">
              <a:rPr lang="en-US" smtClean="0"/>
              <a:pPr>
                <a:defRPr/>
              </a:pPr>
              <a:t>11</a:t>
            </a:fld>
            <a:endParaRPr lang="en-US" dirty="0"/>
          </a:p>
        </p:txBody>
      </p:sp>
    </p:spTree>
    <p:extLst>
      <p:ext uri="{BB962C8B-B14F-4D97-AF65-F5344CB8AC3E}">
        <p14:creationId xmlns:p14="http://schemas.microsoft.com/office/powerpoint/2010/main" val="155974110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04862"/>
          </a:xfrm>
        </p:spPr>
        <p:txBody>
          <a:bodyPr anchor="t">
            <a:normAutofit/>
          </a:bodyPr>
          <a:lstStyle/>
          <a:p>
            <a:r>
              <a:rPr lang="en-US" sz="3000" dirty="0">
                <a:solidFill>
                  <a:srgbClr val="464646"/>
                </a:solidFill>
              </a:rPr>
              <a:t>Additional </a:t>
            </a:r>
            <a:r>
              <a:rPr lang="en-US" sz="3000" dirty="0" smtClean="0">
                <a:solidFill>
                  <a:srgbClr val="464646"/>
                </a:solidFill>
              </a:rPr>
              <a:t>Mechanics’ Lien </a:t>
            </a:r>
            <a:r>
              <a:rPr lang="en-US" sz="3000" dirty="0">
                <a:solidFill>
                  <a:srgbClr val="464646"/>
                </a:solidFill>
              </a:rPr>
              <a:t>Requirements</a:t>
            </a:r>
            <a:endParaRPr lang="en-US" dirty="0"/>
          </a:p>
        </p:txBody>
      </p:sp>
      <p:sp>
        <p:nvSpPr>
          <p:cNvPr id="2" name="Content Placeholder 1"/>
          <p:cNvSpPr>
            <a:spLocks noGrp="1"/>
          </p:cNvSpPr>
          <p:nvPr>
            <p:ph idx="1"/>
          </p:nvPr>
        </p:nvSpPr>
        <p:spPr>
          <a:xfrm>
            <a:off x="433892" y="990600"/>
            <a:ext cx="8229600" cy="5181600"/>
          </a:xfrm>
        </p:spPr>
        <p:txBody>
          <a:bodyPr>
            <a:normAutofit/>
          </a:bodyPr>
          <a:lstStyle/>
          <a:p>
            <a:r>
              <a:rPr lang="en-US" sz="2800" dirty="0" smtClean="0"/>
              <a:t>Statutory notice required in GC </a:t>
            </a:r>
            <a:r>
              <a:rPr lang="en-US" sz="2800" dirty="0" smtClean="0"/>
              <a:t>Contract</a:t>
            </a:r>
          </a:p>
          <a:p>
            <a:pPr lvl="2"/>
            <a:r>
              <a:rPr lang="en-US" sz="2200" dirty="0" smtClean="0"/>
              <a:t>“A </a:t>
            </a:r>
            <a:r>
              <a:rPr lang="en-US" sz="2200" dirty="0" smtClean="0"/>
              <a:t>Subcontractor that fails </a:t>
            </a:r>
            <a:r>
              <a:rPr lang="en-US" sz="2200" dirty="0"/>
              <a:t>to file a Notice of Furnishing on the Department of General Services’ publicly accessible Internet Website as required by the act of August 24, 1963 (P.L. 1175, No. 497), known as the Mechanics’ Lien Law of 1963, Subcontractor may forfeit the right to file a mechanics lien.  It is unlawful for a searchable project owner, searchable project owner’s agent, contractor or subcontractor to request, suggest, encourage or require that a subcontractor not file the required notice as required by the Mechanics’ Lien Law of 1963</a:t>
            </a:r>
            <a:r>
              <a:rPr lang="en-US" sz="2200" dirty="0" smtClean="0"/>
              <a:t>.</a:t>
            </a:r>
            <a:r>
              <a:rPr lang="en-US" sz="2200" dirty="0" smtClean="0"/>
              <a:t>”</a:t>
            </a:r>
            <a:endParaRPr lang="en-US" sz="800" dirty="0" smtClean="0"/>
          </a:p>
          <a:p>
            <a:pPr lvl="2"/>
            <a:r>
              <a:rPr lang="en-US" sz="2200" dirty="0" smtClean="0"/>
              <a:t>Contractor </a:t>
            </a:r>
            <a:r>
              <a:rPr lang="en-US" sz="2200" u="sng" dirty="0" smtClean="0"/>
              <a:t>shall</a:t>
            </a:r>
            <a:r>
              <a:rPr lang="en-US" sz="2200" dirty="0" smtClean="0"/>
              <a:t> include </a:t>
            </a:r>
            <a:r>
              <a:rPr lang="en-US" sz="2200" dirty="0" smtClean="0"/>
              <a:t>this language </a:t>
            </a:r>
            <a:r>
              <a:rPr lang="en-US" sz="2200" dirty="0" smtClean="0"/>
              <a:t>in all subcontracts and purchase orders issued for the supply of labor or materials used in connection with the Project </a:t>
            </a:r>
            <a:r>
              <a:rPr lang="en-US" dirty="0"/>
              <a:t>  </a:t>
            </a:r>
          </a:p>
          <a:p>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DA32D31-BEF5-4E9F-BBD0-0C49061DEBC7}" type="slidenum">
              <a:rPr lang="en-US" smtClean="0"/>
              <a:pPr>
                <a:defRPr/>
              </a:pPr>
              <a:t>12</a:t>
            </a:fld>
            <a:endParaRPr lang="en-US" dirty="0"/>
          </a:p>
        </p:txBody>
      </p:sp>
    </p:spTree>
    <p:extLst>
      <p:ext uri="{BB962C8B-B14F-4D97-AF65-F5344CB8AC3E}">
        <p14:creationId xmlns:p14="http://schemas.microsoft.com/office/powerpoint/2010/main" val="88369347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chor="t">
            <a:normAutofit/>
          </a:bodyPr>
          <a:lstStyle/>
          <a:p>
            <a:r>
              <a:rPr lang="en-US" sz="3000" dirty="0">
                <a:solidFill>
                  <a:srgbClr val="464646"/>
                </a:solidFill>
              </a:rPr>
              <a:t>Additional Mechanics’ Lien Requirements</a:t>
            </a:r>
            <a:endParaRPr lang="en-US" dirty="0"/>
          </a:p>
        </p:txBody>
      </p:sp>
      <p:sp>
        <p:nvSpPr>
          <p:cNvPr id="2" name="Content Placeholder 1"/>
          <p:cNvSpPr>
            <a:spLocks noGrp="1"/>
          </p:cNvSpPr>
          <p:nvPr>
            <p:ph idx="1"/>
          </p:nvPr>
        </p:nvSpPr>
        <p:spPr>
          <a:xfrm>
            <a:off x="469751" y="1008528"/>
            <a:ext cx="8229600" cy="5087471"/>
          </a:xfrm>
        </p:spPr>
        <p:txBody>
          <a:bodyPr>
            <a:normAutofit/>
          </a:bodyPr>
          <a:lstStyle/>
          <a:p>
            <a:pPr marL="365125" lvl="1" indent="-255588">
              <a:spcBef>
                <a:spcPts val="400"/>
              </a:spcBef>
              <a:buSzPct val="68000"/>
              <a:buFont typeface="Wingdings 3" pitchFamily="18" charset="2"/>
              <a:buChar char=""/>
            </a:pPr>
            <a:r>
              <a:rPr lang="en-US" sz="2800" dirty="0"/>
              <a:t>Contract requirements for Notice of Commencement</a:t>
            </a:r>
          </a:p>
          <a:p>
            <a:pPr marL="602869" lvl="2" indent="-255588">
              <a:spcBef>
                <a:spcPts val="400"/>
              </a:spcBef>
              <a:buSzPct val="68000"/>
              <a:buFont typeface="Wingdings 3" pitchFamily="18" charset="2"/>
              <a:buChar char=""/>
            </a:pPr>
            <a:r>
              <a:rPr lang="en-US" sz="2400" b="1" dirty="0" smtClean="0"/>
              <a:t>Notice of Commencement identified as Contract Document and provided to subcontractors</a:t>
            </a:r>
            <a:endParaRPr lang="en-US" sz="2400" b="1" dirty="0"/>
          </a:p>
          <a:p>
            <a:pPr marL="886333" lvl="3" indent="-255588">
              <a:spcBef>
                <a:spcPts val="400"/>
              </a:spcBef>
              <a:buSzPct val="68000"/>
              <a:buFont typeface="Wingdings 3" pitchFamily="18" charset="2"/>
              <a:buChar char=""/>
            </a:pPr>
            <a:r>
              <a:rPr lang="en-US" sz="1800" dirty="0" smtClean="0"/>
              <a:t>Owner </a:t>
            </a:r>
            <a:r>
              <a:rPr lang="en-US" sz="1800" dirty="0"/>
              <a:t>a</a:t>
            </a:r>
            <a:r>
              <a:rPr lang="en-US" sz="1800" dirty="0" smtClean="0"/>
              <a:t>nd Contractor shall make reasonable efforts to ensure that the Notice of Commencement is made part of the Contract </a:t>
            </a:r>
            <a:r>
              <a:rPr lang="en-US" sz="1800" dirty="0"/>
              <a:t>D</a:t>
            </a:r>
            <a:r>
              <a:rPr lang="en-US" sz="1800" dirty="0" smtClean="0"/>
              <a:t>ocuments provided to all subcontractors awarded work on the searchable project.</a:t>
            </a:r>
          </a:p>
          <a:p>
            <a:pPr marL="886333" lvl="3" indent="-255588">
              <a:spcBef>
                <a:spcPts val="400"/>
              </a:spcBef>
              <a:buSzPct val="68000"/>
              <a:buFont typeface="Wingdings 3" pitchFamily="18" charset="2"/>
              <a:buChar char=""/>
            </a:pPr>
            <a:r>
              <a:rPr lang="en-US" sz="1800" dirty="0" smtClean="0"/>
              <a:t>Owner should attach Notice of Commencement as Exhibit to Contract </a:t>
            </a:r>
            <a:endParaRPr lang="en-US" sz="1800" dirty="0"/>
          </a:p>
          <a:p>
            <a:pPr marL="886333" lvl="3" indent="-255588">
              <a:spcBef>
                <a:spcPts val="400"/>
              </a:spcBef>
              <a:buSzPct val="68000"/>
              <a:buFont typeface="Wingdings 3" pitchFamily="18" charset="2"/>
              <a:buChar char=""/>
            </a:pPr>
            <a:r>
              <a:rPr lang="en-US" sz="1800" dirty="0" smtClean="0"/>
              <a:t>Owner should identify Notice of Commencement among List of Contract Documents</a:t>
            </a:r>
          </a:p>
          <a:p>
            <a:pPr marL="886333" lvl="3" indent="-255588">
              <a:spcBef>
                <a:spcPts val="400"/>
              </a:spcBef>
              <a:buSzPct val="68000"/>
              <a:buFont typeface="Wingdings 3" pitchFamily="18" charset="2"/>
              <a:buChar char=""/>
            </a:pPr>
            <a:r>
              <a:rPr lang="en-US" sz="1800" dirty="0" smtClean="0"/>
              <a:t>Require Contractor to include Notice of Commencement as Exhibit to all subcontracts and purchase orders</a:t>
            </a:r>
            <a:endParaRPr lang="en-US" sz="2000"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DA32D31-BEF5-4E9F-BBD0-0C49061DEBC7}" type="slidenum">
              <a:rPr lang="en-US" smtClean="0"/>
              <a:pPr>
                <a:defRPr/>
              </a:pPr>
              <a:t>13</a:t>
            </a:fld>
            <a:endParaRPr lang="en-US" dirty="0"/>
          </a:p>
        </p:txBody>
      </p:sp>
    </p:spTree>
    <p:extLst>
      <p:ext uri="{BB962C8B-B14F-4D97-AF65-F5344CB8AC3E}">
        <p14:creationId xmlns:p14="http://schemas.microsoft.com/office/powerpoint/2010/main" val="40040043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endParaRPr lang="en-US" dirty="0"/>
          </a:p>
        </p:txBody>
      </p:sp>
      <p:sp>
        <p:nvSpPr>
          <p:cNvPr id="3" name="Slide Number Placeholder 2"/>
          <p:cNvSpPr>
            <a:spLocks noGrp="1"/>
          </p:cNvSpPr>
          <p:nvPr>
            <p:ph type="sldNum" sz="quarter" idx="12"/>
          </p:nvPr>
        </p:nvSpPr>
        <p:spPr/>
        <p:txBody>
          <a:bodyPr/>
          <a:lstStyle/>
          <a:p>
            <a:pPr>
              <a:defRPr/>
            </a:pPr>
            <a:fld id="{B3D2AB19-F131-4C1B-8472-7D27635D1470}" type="slidenum">
              <a:rPr lang="en-US" smtClean="0"/>
              <a:pPr>
                <a:defRPr/>
              </a:pPr>
              <a:t>14</a:t>
            </a:fld>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7991" y="0"/>
            <a:ext cx="4900331" cy="6327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2273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endParaRPr lang="en-US" dirty="0"/>
          </a:p>
        </p:txBody>
      </p:sp>
      <p:sp>
        <p:nvSpPr>
          <p:cNvPr id="3" name="Slide Number Placeholder 2"/>
          <p:cNvSpPr>
            <a:spLocks noGrp="1"/>
          </p:cNvSpPr>
          <p:nvPr>
            <p:ph type="sldNum" sz="quarter" idx="12"/>
          </p:nvPr>
        </p:nvSpPr>
        <p:spPr/>
        <p:txBody>
          <a:bodyPr/>
          <a:lstStyle/>
          <a:p>
            <a:pPr>
              <a:defRPr/>
            </a:pPr>
            <a:fld id="{B3D2AB19-F131-4C1B-8472-7D27635D1470}" type="slidenum">
              <a:rPr lang="en-US" smtClean="0"/>
              <a:pPr>
                <a:defRPr/>
              </a:pPr>
              <a:t>15</a:t>
            </a:fld>
            <a:endParaRPr 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3048"/>
            <a:ext cx="4870361" cy="6288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173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2330" y="138200"/>
            <a:ext cx="8229600" cy="1143000"/>
          </a:xfrm>
        </p:spPr>
        <p:txBody>
          <a:bodyPr/>
          <a:lstStyle/>
          <a:p>
            <a:r>
              <a:rPr lang="en-US" dirty="0" smtClean="0"/>
              <a:t>Deadlines for Mechanics’ Liens</a:t>
            </a:r>
            <a:endParaRPr lang="en-US" dirty="0"/>
          </a:p>
        </p:txBody>
      </p:sp>
      <p:sp>
        <p:nvSpPr>
          <p:cNvPr id="14" name="Rectangle 4"/>
          <p:cNvSpPr>
            <a:spLocks noGrp="1"/>
          </p:cNvSpPr>
          <p:nvPr>
            <p:ph type="body" idx="1"/>
          </p:nvPr>
        </p:nvSpPr>
        <p:spPr>
          <a:xfrm>
            <a:off x="6162023" y="1143001"/>
            <a:ext cx="2851009" cy="1828800"/>
          </a:xfrm>
        </p:spPr>
        <p:txBody>
          <a:bodyPr>
            <a:normAutofit/>
          </a:bodyPr>
          <a:lstStyle/>
          <a:p>
            <a:pPr lvl="0" algn="ctr" fontAlgn="base">
              <a:lnSpc>
                <a:spcPct val="80000"/>
              </a:lnSpc>
              <a:spcAft>
                <a:spcPct val="0"/>
              </a:spcAft>
              <a:buClr>
                <a:srgbClr val="2DA2BF"/>
              </a:buClr>
              <a:defRPr/>
            </a:pPr>
            <a:r>
              <a:rPr lang="en-US" sz="1800" b="1" u="sng" dirty="0" smtClean="0">
                <a:solidFill>
                  <a:schemeClr val="tx1"/>
                </a:solidFill>
                <a:cs typeface="Arial" charset="0"/>
              </a:rPr>
              <a:t>West </a:t>
            </a:r>
            <a:r>
              <a:rPr lang="en-US" sz="1800" b="1" u="sng" dirty="0">
                <a:solidFill>
                  <a:schemeClr val="tx1"/>
                </a:solidFill>
                <a:cs typeface="Arial" charset="0"/>
              </a:rPr>
              <a:t>Virginia</a:t>
            </a:r>
          </a:p>
          <a:p>
            <a:pPr marL="234950" lvl="0" indent="-234950" fontAlgn="base">
              <a:lnSpc>
                <a:spcPct val="80000"/>
              </a:lnSpc>
              <a:spcAft>
                <a:spcPct val="0"/>
              </a:spcAft>
              <a:buClr>
                <a:srgbClr val="2DA2BF"/>
              </a:buClr>
              <a:buFont typeface="Wingdings" panose="05000000000000000000" pitchFamily="2" charset="2"/>
              <a:buChar char="§"/>
              <a:defRPr/>
            </a:pPr>
            <a:r>
              <a:rPr lang="en-US" sz="1400" b="0" dirty="0" smtClean="0">
                <a:solidFill>
                  <a:schemeClr val="tx1"/>
                </a:solidFill>
                <a:cs typeface="Arial" charset="0"/>
              </a:rPr>
              <a:t>Notice </a:t>
            </a:r>
            <a:r>
              <a:rPr lang="en-US" sz="1400" b="0" dirty="0">
                <a:solidFill>
                  <a:schemeClr val="tx1"/>
                </a:solidFill>
                <a:cs typeface="Arial" charset="0"/>
              </a:rPr>
              <a:t>must be served on Owner and recorded in Clerk’s Office </a:t>
            </a:r>
            <a:r>
              <a:rPr lang="en-US" sz="1400" b="0" dirty="0">
                <a:solidFill>
                  <a:schemeClr val="tx1"/>
                </a:solidFill>
              </a:rPr>
              <a:t>within</a:t>
            </a:r>
            <a:r>
              <a:rPr lang="en-US" sz="1400" b="0" dirty="0">
                <a:solidFill>
                  <a:schemeClr val="tx1"/>
                </a:solidFill>
                <a:cs typeface="Arial" charset="0"/>
              </a:rPr>
              <a:t> 100 days of last work</a:t>
            </a:r>
          </a:p>
          <a:p>
            <a:pPr marL="238125" lvl="0" indent="-238125" fontAlgn="base">
              <a:lnSpc>
                <a:spcPct val="80000"/>
              </a:lnSpc>
              <a:spcAft>
                <a:spcPct val="0"/>
              </a:spcAft>
              <a:buClr>
                <a:srgbClr val="2DA2BF"/>
              </a:buClr>
              <a:buFont typeface="Arial" panose="020B0604020202020204" pitchFamily="34" charset="0"/>
              <a:buChar char="•"/>
              <a:defRPr/>
            </a:pPr>
            <a:r>
              <a:rPr lang="en-US" sz="1400" b="0" dirty="0" smtClean="0">
                <a:solidFill>
                  <a:schemeClr val="tx1"/>
                </a:solidFill>
                <a:cs typeface="Arial" charset="0"/>
              </a:rPr>
              <a:t>Suit </a:t>
            </a:r>
            <a:r>
              <a:rPr lang="en-US" sz="1400" b="0" dirty="0">
                <a:solidFill>
                  <a:schemeClr val="tx1"/>
                </a:solidFill>
                <a:cs typeface="Arial" charset="0"/>
              </a:rPr>
              <a:t>to enforce the lien must be </a:t>
            </a:r>
            <a:r>
              <a:rPr lang="en-US" sz="1400" b="0" dirty="0">
                <a:solidFill>
                  <a:schemeClr val="tx1"/>
                </a:solidFill>
                <a:cs typeface="Arial" charset="0"/>
              </a:rPr>
              <a:t>filed</a:t>
            </a:r>
            <a:r>
              <a:rPr lang="en-US" sz="1400" b="0" dirty="0">
                <a:solidFill>
                  <a:schemeClr val="tx1"/>
                </a:solidFill>
                <a:cs typeface="Arial" charset="0"/>
              </a:rPr>
              <a:t> within </a:t>
            </a:r>
            <a:r>
              <a:rPr lang="en-US" sz="1400" b="0" dirty="0" smtClean="0">
                <a:solidFill>
                  <a:schemeClr val="tx1"/>
                </a:solidFill>
                <a:cs typeface="Arial" charset="0"/>
              </a:rPr>
              <a:t>6 months </a:t>
            </a:r>
            <a:r>
              <a:rPr lang="en-US" sz="1400" b="0" dirty="0">
                <a:solidFill>
                  <a:schemeClr val="tx1"/>
                </a:solidFill>
                <a:cs typeface="Arial" charset="0"/>
              </a:rPr>
              <a:t>of notice</a:t>
            </a:r>
          </a:p>
        </p:txBody>
      </p:sp>
      <p:sp>
        <p:nvSpPr>
          <p:cNvPr id="11" name="Rectangle 4"/>
          <p:cNvSpPr>
            <a:spLocks noGrp="1"/>
          </p:cNvSpPr>
          <p:nvPr>
            <p:ph sz="half" idx="2"/>
          </p:nvPr>
        </p:nvSpPr>
        <p:spPr>
          <a:xfrm>
            <a:off x="3150990" y="1143001"/>
            <a:ext cx="2812079" cy="4876799"/>
          </a:xfrm>
        </p:spPr>
        <p:txBody>
          <a:bodyPr anchor="ctr">
            <a:noAutofit/>
          </a:bodyPr>
          <a:lstStyle/>
          <a:p>
            <a:pPr marL="0" indent="0" algn="ctr">
              <a:lnSpc>
                <a:spcPct val="80000"/>
              </a:lnSpc>
              <a:spcAft>
                <a:spcPts val="600"/>
              </a:spcAft>
              <a:buNone/>
              <a:defRPr/>
            </a:pPr>
            <a:r>
              <a:rPr lang="en-US" sz="1800" b="1" u="sng" dirty="0"/>
              <a:t>Ohio</a:t>
            </a:r>
          </a:p>
          <a:p>
            <a:pPr marL="182563" indent="-182563">
              <a:spcBef>
                <a:spcPts val="0"/>
              </a:spcBef>
              <a:spcAft>
                <a:spcPts val="600"/>
              </a:spcAft>
              <a:defRPr/>
            </a:pPr>
            <a:r>
              <a:rPr lang="en-US" sz="1400" dirty="0">
                <a:cs typeface="Arial" charset="0"/>
              </a:rPr>
              <a:t>Owner</a:t>
            </a:r>
            <a:r>
              <a:rPr lang="en-US" sz="1400" dirty="0" smtClean="0"/>
              <a:t> </a:t>
            </a:r>
            <a:r>
              <a:rPr lang="en-US" sz="1400" dirty="0"/>
              <a:t>to File Notice of Commencement </a:t>
            </a:r>
            <a:r>
              <a:rPr lang="en-US" sz="1400" b="1" dirty="0"/>
              <a:t>before</a:t>
            </a:r>
            <a:r>
              <a:rPr lang="en-US" sz="1400" dirty="0"/>
              <a:t> physical commencement of Work on site </a:t>
            </a:r>
            <a:endParaRPr lang="en-US" sz="1400" dirty="0" smtClean="0"/>
          </a:p>
          <a:p>
            <a:pPr marL="182563" indent="-182563">
              <a:spcBef>
                <a:spcPts val="0"/>
              </a:spcBef>
              <a:spcAft>
                <a:spcPts val="600"/>
              </a:spcAft>
              <a:buFont typeface="Arial" pitchFamily="34" charset="0"/>
              <a:buChar char="•"/>
              <a:defRPr/>
            </a:pPr>
            <a:endParaRPr lang="en-US" sz="800" dirty="0"/>
          </a:p>
          <a:p>
            <a:pPr marL="182563" indent="-182563">
              <a:spcBef>
                <a:spcPts val="0"/>
              </a:spcBef>
              <a:spcAft>
                <a:spcPts val="600"/>
              </a:spcAft>
              <a:defRPr/>
            </a:pPr>
            <a:r>
              <a:rPr lang="en-US" sz="1400" dirty="0"/>
              <a:t>If Notice of Commencement filed, all Subcontractors and Suppliers must serve Notice of Furnishing Within </a:t>
            </a:r>
            <a:r>
              <a:rPr lang="en-US" sz="1400" b="1" dirty="0"/>
              <a:t>21 days </a:t>
            </a:r>
            <a:r>
              <a:rPr lang="en-US" sz="1400" dirty="0"/>
              <a:t>of first work to preserve lien </a:t>
            </a:r>
            <a:r>
              <a:rPr lang="en-US" sz="1400" dirty="0" smtClean="0"/>
              <a:t>rights</a:t>
            </a:r>
          </a:p>
          <a:p>
            <a:pPr marL="182563" indent="-182563">
              <a:spcBef>
                <a:spcPts val="0"/>
              </a:spcBef>
              <a:spcAft>
                <a:spcPts val="600"/>
              </a:spcAft>
              <a:buFont typeface="Arial" pitchFamily="34" charset="0"/>
              <a:buChar char="•"/>
              <a:defRPr/>
            </a:pPr>
            <a:endParaRPr lang="en-US" sz="800" dirty="0"/>
          </a:p>
          <a:p>
            <a:pPr marL="182563" indent="-182563">
              <a:spcBef>
                <a:spcPts val="0"/>
              </a:spcBef>
              <a:spcAft>
                <a:spcPts val="600"/>
              </a:spcAft>
              <a:defRPr/>
            </a:pPr>
            <a:r>
              <a:rPr lang="en-US" sz="1400" dirty="0"/>
              <a:t>Affidavit of Lien must be filed within </a:t>
            </a:r>
            <a:r>
              <a:rPr lang="en-US" sz="1400" b="1" dirty="0"/>
              <a:t>75 days </a:t>
            </a:r>
            <a:r>
              <a:rPr lang="en-US" sz="1400" dirty="0"/>
              <a:t>of last </a:t>
            </a:r>
            <a:r>
              <a:rPr lang="en-US" sz="1400" dirty="0" smtClean="0"/>
              <a:t>work</a:t>
            </a:r>
          </a:p>
          <a:p>
            <a:pPr marL="182563" indent="-182563">
              <a:spcBef>
                <a:spcPts val="0"/>
              </a:spcBef>
              <a:spcAft>
                <a:spcPts val="600"/>
              </a:spcAft>
              <a:defRPr/>
            </a:pPr>
            <a:endParaRPr lang="en-US" sz="800" dirty="0"/>
          </a:p>
          <a:p>
            <a:pPr marL="182563" indent="-182563">
              <a:spcBef>
                <a:spcPts val="0"/>
              </a:spcBef>
              <a:spcAft>
                <a:spcPts val="600"/>
              </a:spcAft>
              <a:defRPr/>
            </a:pPr>
            <a:r>
              <a:rPr lang="en-US" sz="1400" dirty="0"/>
              <a:t>Affidavit must be served on Owner within </a:t>
            </a:r>
            <a:r>
              <a:rPr lang="en-US" sz="1400" b="1" dirty="0"/>
              <a:t>30 days </a:t>
            </a:r>
            <a:r>
              <a:rPr lang="en-US" sz="1400" dirty="0"/>
              <a:t>of </a:t>
            </a:r>
            <a:r>
              <a:rPr lang="en-US" sz="1400" dirty="0" smtClean="0"/>
              <a:t>filing</a:t>
            </a:r>
          </a:p>
          <a:p>
            <a:pPr marL="182563" indent="-182563">
              <a:spcBef>
                <a:spcPts val="0"/>
              </a:spcBef>
              <a:spcAft>
                <a:spcPts val="600"/>
              </a:spcAft>
              <a:defRPr/>
            </a:pPr>
            <a:endParaRPr lang="en-US" sz="800" dirty="0"/>
          </a:p>
          <a:p>
            <a:pPr marL="182563" indent="-182563">
              <a:spcBef>
                <a:spcPts val="0"/>
              </a:spcBef>
              <a:spcAft>
                <a:spcPts val="600"/>
              </a:spcAft>
              <a:defRPr/>
            </a:pPr>
            <a:r>
              <a:rPr lang="en-US" sz="1400" dirty="0"/>
              <a:t>Owner can serve Notice to Commence </a:t>
            </a:r>
            <a:r>
              <a:rPr lang="en-US" sz="1400" dirty="0" smtClean="0"/>
              <a:t>Suit </a:t>
            </a:r>
            <a:r>
              <a:rPr lang="en-US" sz="1400" dirty="0"/>
              <a:t>within </a:t>
            </a:r>
            <a:r>
              <a:rPr lang="en-US" sz="1400" b="1" dirty="0"/>
              <a:t>60 days</a:t>
            </a:r>
          </a:p>
        </p:txBody>
      </p:sp>
      <p:sp>
        <p:nvSpPr>
          <p:cNvPr id="13" name="Rectangle 4"/>
          <p:cNvSpPr>
            <a:spLocks noGrp="1"/>
          </p:cNvSpPr>
          <p:nvPr>
            <p:ph sz="quarter" idx="4"/>
          </p:nvPr>
        </p:nvSpPr>
        <p:spPr>
          <a:xfrm>
            <a:off x="208836" y="1143000"/>
            <a:ext cx="2743200" cy="5129785"/>
          </a:xfrm>
          <a:ln w="57150"/>
        </p:spPr>
        <p:style>
          <a:lnRef idx="2">
            <a:schemeClr val="accent2"/>
          </a:lnRef>
          <a:fillRef idx="1">
            <a:schemeClr val="lt1"/>
          </a:fillRef>
          <a:effectRef idx="0">
            <a:schemeClr val="accent2"/>
          </a:effectRef>
          <a:fontRef idx="minor">
            <a:schemeClr val="dk1"/>
          </a:fontRef>
        </p:style>
        <p:txBody>
          <a:bodyPr>
            <a:normAutofit/>
          </a:bodyPr>
          <a:lstStyle/>
          <a:p>
            <a:pPr algn="ctr">
              <a:lnSpc>
                <a:spcPct val="80000"/>
              </a:lnSpc>
              <a:buFont typeface="Arial" charset="0"/>
              <a:buNone/>
            </a:pPr>
            <a:r>
              <a:rPr lang="en-US" altLang="en-US" sz="1800" b="1" u="sng" dirty="0" smtClean="0"/>
              <a:t>Pennsylvania</a:t>
            </a:r>
          </a:p>
          <a:p>
            <a:pPr>
              <a:lnSpc>
                <a:spcPct val="80000"/>
              </a:lnSpc>
              <a:spcAft>
                <a:spcPts val="600"/>
              </a:spcAft>
              <a:buFont typeface="Arial" charset="0"/>
              <a:buChar char="•"/>
            </a:pPr>
            <a:r>
              <a:rPr lang="en-US" sz="1400" dirty="0" smtClean="0"/>
              <a:t>Owner </a:t>
            </a:r>
            <a:r>
              <a:rPr lang="en-US" sz="1400" dirty="0"/>
              <a:t>to File Notice of Commencement </a:t>
            </a:r>
            <a:r>
              <a:rPr lang="en-US" sz="1400" b="1" dirty="0"/>
              <a:t>before</a:t>
            </a:r>
            <a:r>
              <a:rPr lang="en-US" sz="1400" dirty="0"/>
              <a:t> </a:t>
            </a:r>
            <a:r>
              <a:rPr lang="en-US" sz="1400" dirty="0" smtClean="0"/>
              <a:t>physical commencement of Work on site </a:t>
            </a:r>
          </a:p>
          <a:p>
            <a:pPr>
              <a:lnSpc>
                <a:spcPct val="80000"/>
              </a:lnSpc>
              <a:spcAft>
                <a:spcPts val="600"/>
              </a:spcAft>
              <a:buFont typeface="Arial" charset="0"/>
              <a:buChar char="•"/>
            </a:pPr>
            <a:r>
              <a:rPr lang="en-US" sz="1400" dirty="0"/>
              <a:t>If Notice of Commencement </a:t>
            </a:r>
            <a:r>
              <a:rPr lang="en-US" sz="1400" dirty="0" smtClean="0"/>
              <a:t>filed by Owner, </a:t>
            </a:r>
            <a:r>
              <a:rPr lang="en-US" sz="1400" dirty="0"/>
              <a:t>all Subcontractors and Suppliers must serve Notice of Furnishing </a:t>
            </a:r>
            <a:r>
              <a:rPr lang="en-US" sz="1400" dirty="0" smtClean="0"/>
              <a:t>within </a:t>
            </a:r>
            <a:r>
              <a:rPr lang="en-US" sz="1400" b="1" dirty="0" smtClean="0"/>
              <a:t>45 </a:t>
            </a:r>
            <a:r>
              <a:rPr lang="en-US" sz="1400" b="1" dirty="0"/>
              <a:t>days </a:t>
            </a:r>
            <a:r>
              <a:rPr lang="en-US" sz="1400" dirty="0" smtClean="0"/>
              <a:t>after </a:t>
            </a:r>
            <a:r>
              <a:rPr lang="en-US" sz="1400" dirty="0"/>
              <a:t>first work to preserve lien </a:t>
            </a:r>
            <a:r>
              <a:rPr lang="en-US" sz="1400" dirty="0" smtClean="0"/>
              <a:t>rights</a:t>
            </a:r>
            <a:endParaRPr lang="en-US" sz="1400" dirty="0"/>
          </a:p>
          <a:p>
            <a:pPr>
              <a:lnSpc>
                <a:spcPct val="80000"/>
              </a:lnSpc>
              <a:spcAft>
                <a:spcPts val="600"/>
              </a:spcAft>
              <a:buFont typeface="Arial" charset="0"/>
              <a:buChar char="•"/>
            </a:pPr>
            <a:r>
              <a:rPr lang="en-US" altLang="en-US" sz="1400" dirty="0" smtClean="0"/>
              <a:t>Lien must be filed within </a:t>
            </a:r>
            <a:r>
              <a:rPr lang="en-US" altLang="en-US" sz="1400" b="1" dirty="0" smtClean="0"/>
              <a:t>6 </a:t>
            </a:r>
            <a:r>
              <a:rPr lang="en-US" altLang="en-US" sz="1400" b="1" dirty="0"/>
              <a:t>months</a:t>
            </a:r>
            <a:r>
              <a:rPr lang="en-US" altLang="en-US" sz="1400" dirty="0"/>
              <a:t> from last </a:t>
            </a:r>
            <a:r>
              <a:rPr lang="en-US" altLang="en-US" sz="1400" dirty="0" smtClean="0"/>
              <a:t>Work (contractors and </a:t>
            </a:r>
            <a:r>
              <a:rPr lang="en-US" altLang="en-US" sz="1400" dirty="0" smtClean="0"/>
              <a:t>subcontractors)</a:t>
            </a:r>
          </a:p>
          <a:p>
            <a:pPr>
              <a:lnSpc>
                <a:spcPct val="80000"/>
              </a:lnSpc>
              <a:spcAft>
                <a:spcPts val="600"/>
              </a:spcAft>
              <a:buFont typeface="Arial" charset="0"/>
              <a:buChar char="•"/>
            </a:pPr>
            <a:r>
              <a:rPr lang="en-US" altLang="en-US" sz="1400" dirty="0" smtClean="0"/>
              <a:t>Formal </a:t>
            </a:r>
            <a:r>
              <a:rPr lang="en-US" altLang="en-US" sz="1400" dirty="0"/>
              <a:t>notice required by Subcontractors at least </a:t>
            </a:r>
            <a:r>
              <a:rPr lang="en-US" altLang="en-US" sz="1400" b="1" dirty="0"/>
              <a:t>30 days</a:t>
            </a:r>
            <a:r>
              <a:rPr lang="en-US" altLang="en-US" sz="1400" dirty="0"/>
              <a:t> in advance of filing</a:t>
            </a:r>
          </a:p>
          <a:p>
            <a:pPr>
              <a:lnSpc>
                <a:spcPct val="80000"/>
              </a:lnSpc>
              <a:spcAft>
                <a:spcPts val="600"/>
              </a:spcAft>
              <a:buFont typeface="Arial" charset="0"/>
              <a:buChar char="•"/>
            </a:pPr>
            <a:r>
              <a:rPr lang="en-US" altLang="en-US" sz="1400" dirty="0" smtClean="0"/>
              <a:t>Suit to enforce lien must be filed within </a:t>
            </a:r>
            <a:r>
              <a:rPr lang="en-US" altLang="en-US" sz="1400" b="1" dirty="0" smtClean="0"/>
              <a:t>2 years </a:t>
            </a:r>
            <a:r>
              <a:rPr lang="en-US" altLang="en-US" sz="1400" dirty="0" smtClean="0"/>
              <a:t>of </a:t>
            </a:r>
            <a:r>
              <a:rPr lang="en-US" altLang="en-US" sz="1400" dirty="0" smtClean="0"/>
              <a:t>filing </a:t>
            </a:r>
            <a:endParaRPr lang="en-US" altLang="en-US" sz="1400" dirty="0" smtClean="0"/>
          </a:p>
        </p:txBody>
      </p:sp>
      <p:sp>
        <p:nvSpPr>
          <p:cNvPr id="3" name="Slide Number Placeholder 2"/>
          <p:cNvSpPr>
            <a:spLocks noGrp="1"/>
          </p:cNvSpPr>
          <p:nvPr>
            <p:ph type="sldNum" sz="quarter" idx="12"/>
          </p:nvPr>
        </p:nvSpPr>
        <p:spPr/>
        <p:txBody>
          <a:bodyPr/>
          <a:lstStyle/>
          <a:p>
            <a:pPr>
              <a:defRPr/>
            </a:pPr>
            <a:fld id="{79F69F47-2099-4B35-8C2A-AFB571A96500}" type="slidenum">
              <a:rPr lang="en-US" smtClean="0"/>
              <a:pPr>
                <a:defRPr/>
              </a:pPr>
              <a:t>16</a:t>
            </a:fld>
            <a:endParaRPr lang="en-US" dirty="0"/>
          </a:p>
        </p:txBody>
      </p:sp>
    </p:spTree>
    <p:extLst>
      <p:ext uri="{BB962C8B-B14F-4D97-AF65-F5344CB8AC3E}">
        <p14:creationId xmlns:p14="http://schemas.microsoft.com/office/powerpoint/2010/main" val="3188169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100000">
              <a:schemeClr val="bg1">
                <a:tint val="65000"/>
                <a:satMod val="300000"/>
                <a:lumMod val="0"/>
                <a:lumOff val="100000"/>
              </a:schemeClr>
            </a:gs>
            <a:gs pos="100000">
              <a:schemeClr val="bg1">
                <a:shade val="65000"/>
                <a:satMod val="300000"/>
              </a:schemeClr>
            </a:gs>
          </a:gsLst>
          <a:path path="circle">
            <a:fillToRect l="65000" b="98000"/>
          </a:path>
        </a:gradFill>
        <a:effectLst/>
      </p:bgPr>
    </p:bg>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457200" y="152400"/>
            <a:ext cx="8229600" cy="914400"/>
          </a:xfrm>
        </p:spPr>
        <p:txBody>
          <a:bodyPr>
            <a:normAutofit/>
          </a:bodyPr>
          <a:lstStyle/>
          <a:p>
            <a:pPr>
              <a:defRPr/>
            </a:pPr>
            <a:r>
              <a:rPr lang="en-US" sz="4400" b="0" u="sng" dirty="0" smtClean="0">
                <a:solidFill>
                  <a:schemeClr val="bg1"/>
                </a:solidFill>
                <a:effectLst>
                  <a:outerShdw blurRad="38100" dist="38100" dir="2700000" algn="tl">
                    <a:srgbClr val="000000">
                      <a:alpha val="43137"/>
                    </a:srgbClr>
                  </a:outerShdw>
                </a:effectLst>
              </a:rPr>
              <a:t>What is </a:t>
            </a:r>
            <a:r>
              <a:rPr lang="en-US" sz="4400" b="0" u="sng" dirty="0" smtClean="0">
                <a:solidFill>
                  <a:schemeClr val="bg1"/>
                </a:solidFill>
                <a:effectLst>
                  <a:outerShdw blurRad="38100" dist="38100" dir="2700000" algn="tl">
                    <a:srgbClr val="000000">
                      <a:alpha val="43137"/>
                    </a:srgbClr>
                  </a:outerShdw>
                </a:effectLst>
              </a:rPr>
              <a:t>CASPA? </a:t>
            </a:r>
            <a:endParaRPr lang="en-US" sz="4400" b="0" dirty="0">
              <a:solidFill>
                <a:schemeClr val="bg1"/>
              </a:solidFill>
              <a:effectLst>
                <a:outerShdw blurRad="38100" dist="38100" dir="2700000" algn="tl">
                  <a:srgbClr val="000000">
                    <a:alpha val="43137"/>
                  </a:srgbClr>
                </a:outerShdw>
              </a:effectLst>
            </a:endParaRPr>
          </a:p>
        </p:txBody>
      </p:sp>
      <p:sp>
        <p:nvSpPr>
          <p:cNvPr id="2" name="Footer Placeholder 1"/>
          <p:cNvSpPr>
            <a:spLocks noGrp="1"/>
          </p:cNvSpPr>
          <p:nvPr>
            <p:ph type="ftr" sz="quarter" idx="11"/>
          </p:nvPr>
        </p:nvSpPr>
        <p:spPr/>
        <p:txBody>
          <a:bodyPr/>
          <a:lstStyle/>
          <a:p>
            <a:pPr>
              <a:defRPr/>
            </a:pPr>
            <a:endParaRPr lang="en-US" dirty="0"/>
          </a:p>
        </p:txBody>
      </p:sp>
      <p:sp>
        <p:nvSpPr>
          <p:cNvPr id="3" name="Slide Number Placeholder 2"/>
          <p:cNvSpPr>
            <a:spLocks noGrp="1"/>
          </p:cNvSpPr>
          <p:nvPr>
            <p:ph type="sldNum" sz="quarter" idx="12"/>
          </p:nvPr>
        </p:nvSpPr>
        <p:spPr/>
        <p:txBody>
          <a:bodyPr/>
          <a:lstStyle/>
          <a:p>
            <a:pPr>
              <a:defRPr/>
            </a:pPr>
            <a:fld id="{09204F69-2284-4193-94F6-D6EE70B66113}" type="slidenum">
              <a:rPr lang="en-US" smtClean="0"/>
              <a:pPr>
                <a:defRPr/>
              </a:pPr>
              <a:t>17</a:t>
            </a:fld>
            <a:endParaRPr lang="en-US" dirty="0"/>
          </a:p>
        </p:txBody>
      </p:sp>
      <p:sp>
        <p:nvSpPr>
          <p:cNvPr id="6" name="Rectangle 3"/>
          <p:cNvSpPr txBox="1">
            <a:spLocks noChangeArrowheads="1"/>
          </p:cNvSpPr>
          <p:nvPr/>
        </p:nvSpPr>
        <p:spPr bwMode="auto">
          <a:xfrm>
            <a:off x="150813" y="865542"/>
            <a:ext cx="8458200" cy="5459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lvl="1">
              <a:buClr>
                <a:srgbClr val="2DA2BF"/>
              </a:buClr>
              <a:defRPr/>
            </a:pPr>
            <a:r>
              <a:rPr lang="en-US" sz="2800" dirty="0">
                <a:solidFill>
                  <a:schemeClr val="bg1"/>
                </a:solidFill>
              </a:rPr>
              <a:t>Contractor and Subcontractor Payment Act</a:t>
            </a:r>
          </a:p>
          <a:p>
            <a:pPr lvl="2">
              <a:buClr>
                <a:srgbClr val="2DA2BF"/>
              </a:buClr>
              <a:defRPr/>
            </a:pPr>
            <a:r>
              <a:rPr lang="en-US" sz="2800" dirty="0" smtClean="0">
                <a:solidFill>
                  <a:schemeClr val="bg1"/>
                </a:solidFill>
              </a:rPr>
              <a:t>In effect since 1994</a:t>
            </a:r>
          </a:p>
          <a:p>
            <a:pPr lvl="2">
              <a:buClr>
                <a:srgbClr val="2DA2BF"/>
              </a:buClr>
              <a:defRPr/>
            </a:pPr>
            <a:r>
              <a:rPr lang="en-US" sz="2800" dirty="0" smtClean="0">
                <a:solidFill>
                  <a:schemeClr val="bg1"/>
                </a:solidFill>
              </a:rPr>
              <a:t>Purpose: ensure timely payment by Owner to Contractor and GC to subcontractors</a:t>
            </a:r>
          </a:p>
          <a:p>
            <a:pPr lvl="2">
              <a:buClr>
                <a:srgbClr val="2DA2BF"/>
              </a:buClr>
              <a:defRPr/>
            </a:pPr>
            <a:r>
              <a:rPr lang="en-US" sz="2800" dirty="0" smtClean="0">
                <a:solidFill>
                  <a:schemeClr val="bg1"/>
                </a:solidFill>
              </a:rPr>
              <a:t>Revisions </a:t>
            </a:r>
            <a:r>
              <a:rPr lang="en-US" sz="2800" dirty="0">
                <a:solidFill>
                  <a:schemeClr val="bg1"/>
                </a:solidFill>
              </a:rPr>
              <a:t>– Effective October 10, </a:t>
            </a:r>
            <a:r>
              <a:rPr lang="en-US" sz="2800" dirty="0" smtClean="0">
                <a:solidFill>
                  <a:schemeClr val="bg1"/>
                </a:solidFill>
              </a:rPr>
              <a:t>2018</a:t>
            </a:r>
          </a:p>
          <a:p>
            <a:pPr lvl="2">
              <a:buClr>
                <a:srgbClr val="2DA2BF"/>
              </a:buClr>
              <a:defRPr/>
            </a:pPr>
            <a:r>
              <a:rPr lang="en-US" sz="2800" dirty="0" smtClean="0">
                <a:solidFill>
                  <a:schemeClr val="bg1"/>
                </a:solidFill>
              </a:rPr>
              <a:t>Not applicable to :</a:t>
            </a:r>
          </a:p>
          <a:p>
            <a:pPr lvl="3">
              <a:buClr>
                <a:srgbClr val="2DA2BF"/>
              </a:buClr>
              <a:defRPr/>
            </a:pPr>
            <a:r>
              <a:rPr lang="en-US" sz="2600" dirty="0" smtClean="0">
                <a:solidFill>
                  <a:schemeClr val="bg1"/>
                </a:solidFill>
              </a:rPr>
              <a:t>residential projects of less than 6 units (under simultaneous construction) or </a:t>
            </a:r>
          </a:p>
          <a:p>
            <a:pPr lvl="3">
              <a:buClr>
                <a:srgbClr val="2DA2BF"/>
              </a:buClr>
              <a:defRPr/>
            </a:pPr>
            <a:r>
              <a:rPr lang="en-US" sz="2600" dirty="0" smtClean="0">
                <a:solidFill>
                  <a:schemeClr val="bg1"/>
                </a:solidFill>
              </a:rPr>
              <a:t>contracts for purchase of materials by people performing work on their own property</a:t>
            </a:r>
            <a:endParaRPr lang="en-US" sz="2600" dirty="0">
              <a:solidFill>
                <a:schemeClr val="bg1"/>
              </a:solidFill>
            </a:endParaRPr>
          </a:p>
        </p:txBody>
      </p:sp>
    </p:spTree>
    <p:extLst>
      <p:ext uri="{BB962C8B-B14F-4D97-AF65-F5344CB8AC3E}">
        <p14:creationId xmlns:p14="http://schemas.microsoft.com/office/powerpoint/2010/main" val="974662044"/>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484632"/>
            <a:ext cx="7772400" cy="963168"/>
          </a:xfrm>
        </p:spPr>
        <p:txBody>
          <a:bodyPr/>
          <a:lstStyle/>
          <a:p>
            <a:r>
              <a:rPr lang="en-US" dirty="0">
                <a:solidFill>
                  <a:srgbClr val="464646"/>
                </a:solidFill>
              </a:rPr>
              <a:t>PA </a:t>
            </a:r>
            <a:r>
              <a:rPr lang="en-US" dirty="0" err="1">
                <a:solidFill>
                  <a:srgbClr val="464646"/>
                </a:solidFill>
              </a:rPr>
              <a:t>CASPA</a:t>
            </a:r>
            <a:r>
              <a:rPr lang="en-US" dirty="0">
                <a:solidFill>
                  <a:srgbClr val="464646"/>
                </a:solidFill>
              </a:rPr>
              <a:t> - Update</a:t>
            </a:r>
            <a:endParaRPr lang="en-US" dirty="0"/>
          </a:p>
        </p:txBody>
      </p:sp>
      <p:sp>
        <p:nvSpPr>
          <p:cNvPr id="2" name="Content Placeholder 1"/>
          <p:cNvSpPr>
            <a:spLocks noGrp="1"/>
          </p:cNvSpPr>
          <p:nvPr>
            <p:ph idx="1"/>
          </p:nvPr>
        </p:nvSpPr>
        <p:spPr>
          <a:xfrm>
            <a:off x="457200" y="1451517"/>
            <a:ext cx="7772400" cy="4050792"/>
          </a:xfrm>
        </p:spPr>
        <p:txBody>
          <a:bodyPr>
            <a:normAutofit/>
          </a:bodyPr>
          <a:lstStyle/>
          <a:p>
            <a:pPr marL="365760" lvl="0" indent="-256032">
              <a:buClr>
                <a:srgbClr val="2DA2BF"/>
              </a:buClr>
              <a:buFont typeface="Wingdings 3"/>
              <a:buChar char=""/>
            </a:pPr>
            <a:r>
              <a:rPr lang="en-US" sz="2800" dirty="0">
                <a:solidFill>
                  <a:prstClr val="black"/>
                </a:solidFill>
              </a:rPr>
              <a:t>Prohibition of Waiver </a:t>
            </a:r>
          </a:p>
          <a:p>
            <a:pPr marL="640080" lvl="1" indent="-256032">
              <a:buClr>
                <a:srgbClr val="2DA2BF"/>
              </a:buClr>
              <a:buFont typeface="Wingdings 3"/>
              <a:buChar char=""/>
            </a:pPr>
            <a:r>
              <a:rPr lang="en-US" sz="2600" dirty="0">
                <a:solidFill>
                  <a:prstClr val="black"/>
                </a:solidFill>
              </a:rPr>
              <a:t>Blanket waiver of CASPA is no longer valid!</a:t>
            </a:r>
          </a:p>
          <a:p>
            <a:pPr marL="365760" lvl="0" indent="-256032">
              <a:buClr>
                <a:srgbClr val="2DA2BF"/>
              </a:buClr>
              <a:buFont typeface="Wingdings 3"/>
              <a:buChar char=""/>
            </a:pPr>
            <a:r>
              <a:rPr lang="en-US" sz="2800" dirty="0">
                <a:solidFill>
                  <a:prstClr val="black"/>
                </a:solidFill>
              </a:rPr>
              <a:t>Unless specifically permitted under the Act, CASPA now specifically prohibits the waiver of any provision of CASPA </a:t>
            </a:r>
          </a:p>
          <a:p>
            <a:pPr marL="640080" lvl="1" indent="-256032">
              <a:buClr>
                <a:srgbClr val="2DA2BF"/>
              </a:buClr>
              <a:buFont typeface="Wingdings 3"/>
              <a:buChar char=""/>
            </a:pPr>
            <a:r>
              <a:rPr lang="en-US" sz="2600" dirty="0">
                <a:solidFill>
                  <a:prstClr val="black"/>
                </a:solidFill>
              </a:rPr>
              <a:t>Exceptions include – time for payment, interest  </a:t>
            </a:r>
          </a:p>
          <a:p>
            <a:pPr marL="640080" lvl="1" indent="-256032">
              <a:buClr>
                <a:srgbClr val="2DA2BF"/>
              </a:buClr>
              <a:buFont typeface="Wingdings 3"/>
              <a:buChar char=""/>
            </a:pPr>
            <a:r>
              <a:rPr lang="en-US" sz="2600" dirty="0">
                <a:solidFill>
                  <a:prstClr val="black"/>
                </a:solidFill>
              </a:rPr>
              <a:t>These can (and should) be specified in the Contract</a:t>
            </a:r>
          </a:p>
          <a:p>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E923C4D-A25C-4F78-9152-BF09521445A1}" type="slidenum">
              <a:rPr lang="en-US" smtClean="0"/>
              <a:pPr>
                <a:defRPr/>
              </a:pPr>
              <a:t>18</a:t>
            </a:fld>
            <a:endParaRPr lang="en-US" dirty="0"/>
          </a:p>
        </p:txBody>
      </p:sp>
    </p:spTree>
    <p:extLst>
      <p:ext uri="{BB962C8B-B14F-4D97-AF65-F5344CB8AC3E}">
        <p14:creationId xmlns:p14="http://schemas.microsoft.com/office/powerpoint/2010/main" val="2151516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484632"/>
            <a:ext cx="7772400" cy="963168"/>
          </a:xfrm>
        </p:spPr>
        <p:txBody>
          <a:bodyPr/>
          <a:lstStyle/>
          <a:p>
            <a:r>
              <a:rPr lang="en-US" dirty="0">
                <a:solidFill>
                  <a:srgbClr val="464646"/>
                </a:solidFill>
              </a:rPr>
              <a:t>PA </a:t>
            </a:r>
            <a:r>
              <a:rPr lang="en-US" dirty="0" err="1">
                <a:solidFill>
                  <a:srgbClr val="464646"/>
                </a:solidFill>
              </a:rPr>
              <a:t>CASPA</a:t>
            </a:r>
            <a:r>
              <a:rPr lang="en-US" dirty="0">
                <a:solidFill>
                  <a:srgbClr val="464646"/>
                </a:solidFill>
              </a:rPr>
              <a:t> - Update</a:t>
            </a:r>
            <a:endParaRPr lang="en-US" dirty="0"/>
          </a:p>
        </p:txBody>
      </p:sp>
      <p:sp>
        <p:nvSpPr>
          <p:cNvPr id="2" name="Content Placeholder 1"/>
          <p:cNvSpPr>
            <a:spLocks noGrp="1"/>
          </p:cNvSpPr>
          <p:nvPr>
            <p:ph idx="1"/>
          </p:nvPr>
        </p:nvSpPr>
        <p:spPr>
          <a:xfrm>
            <a:off x="457200" y="1676400"/>
            <a:ext cx="7772400" cy="4050792"/>
          </a:xfrm>
        </p:spPr>
        <p:txBody>
          <a:bodyPr/>
          <a:lstStyle/>
          <a:p>
            <a:pPr marL="365760" lvl="0" indent="-256032" eaLnBrk="1" fontAlgn="auto" hangingPunct="1">
              <a:spcAft>
                <a:spcPts val="0"/>
              </a:spcAft>
              <a:buClr>
                <a:srgbClr val="2DA2BF"/>
              </a:buClr>
              <a:buFont typeface="Wingdings 3"/>
              <a:buChar char=""/>
            </a:pPr>
            <a:r>
              <a:rPr lang="en-US" sz="2800" dirty="0" smtClean="0">
                <a:solidFill>
                  <a:prstClr val="black"/>
                </a:solidFill>
              </a:rPr>
              <a:t>Pay-if-paid Clauses</a:t>
            </a:r>
            <a:endParaRPr lang="en-US" sz="2800" dirty="0">
              <a:solidFill>
                <a:prstClr val="black"/>
              </a:solidFill>
            </a:endParaRPr>
          </a:p>
          <a:p>
            <a:pPr marL="621792" lvl="1" indent="-228600">
              <a:lnSpc>
                <a:spcPct val="100000"/>
              </a:lnSpc>
              <a:spcBef>
                <a:spcPts val="324"/>
              </a:spcBef>
              <a:spcAft>
                <a:spcPts val="0"/>
              </a:spcAft>
              <a:buClr>
                <a:srgbClr val="2DA2BF"/>
              </a:buClr>
              <a:buSzTx/>
              <a:buFont typeface="Verdana"/>
              <a:buChar char="◦"/>
            </a:pPr>
            <a:r>
              <a:rPr lang="en-US" sz="2300" dirty="0" smtClean="0">
                <a:solidFill>
                  <a:prstClr val="black"/>
                </a:solidFill>
              </a:rPr>
              <a:t>In </a:t>
            </a:r>
            <a:r>
              <a:rPr lang="en-US" sz="2300" dirty="0">
                <a:solidFill>
                  <a:prstClr val="black"/>
                </a:solidFill>
              </a:rPr>
              <a:t>order to have a valid pay-if-paid clause under a downstream subcontract subject to CASPA, the due dates of the payments (progress and final) from the Owner </a:t>
            </a:r>
            <a:r>
              <a:rPr lang="en-US" sz="2300" dirty="0" smtClean="0">
                <a:solidFill>
                  <a:prstClr val="black"/>
                </a:solidFill>
              </a:rPr>
              <a:t>to the General Contractor must </a:t>
            </a:r>
            <a:r>
              <a:rPr lang="en-US" sz="2300" dirty="0">
                <a:solidFill>
                  <a:prstClr val="black"/>
                </a:solidFill>
              </a:rPr>
              <a:t>be </a:t>
            </a:r>
            <a:r>
              <a:rPr lang="en-US" sz="2300" dirty="0" smtClean="0">
                <a:solidFill>
                  <a:prstClr val="black"/>
                </a:solidFill>
              </a:rPr>
              <a:t>disclosed to a Subcontractor </a:t>
            </a:r>
            <a:r>
              <a:rPr lang="en-US" sz="2300" b="1" dirty="0">
                <a:solidFill>
                  <a:prstClr val="black"/>
                </a:solidFill>
                <a:effectLst>
                  <a:outerShdw blurRad="38100" dist="38100" dir="2700000" algn="tl">
                    <a:srgbClr val="000000">
                      <a:alpha val="43137"/>
                    </a:srgbClr>
                  </a:outerShdw>
                </a:effectLst>
              </a:rPr>
              <a:t>prior</a:t>
            </a:r>
            <a:r>
              <a:rPr lang="en-US" sz="2300" dirty="0">
                <a:solidFill>
                  <a:prstClr val="black"/>
                </a:solidFill>
                <a:effectLst>
                  <a:outerShdw blurRad="38100" dist="38100" dir="2700000" algn="tl">
                    <a:srgbClr val="000000">
                      <a:alpha val="43137"/>
                    </a:srgbClr>
                  </a:outerShdw>
                </a:effectLst>
              </a:rPr>
              <a:t> </a:t>
            </a:r>
            <a:r>
              <a:rPr lang="en-US" sz="2300" dirty="0">
                <a:solidFill>
                  <a:prstClr val="black"/>
                </a:solidFill>
              </a:rPr>
              <a:t>to entering into the subcontract</a:t>
            </a:r>
          </a:p>
          <a:p>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E923C4D-A25C-4F78-9152-BF09521445A1}" type="slidenum">
              <a:rPr lang="en-US" smtClean="0"/>
              <a:pPr>
                <a:defRPr/>
              </a:pPr>
              <a:t>19</a:t>
            </a:fld>
            <a:endParaRPr lang="en-US" dirty="0"/>
          </a:p>
        </p:txBody>
      </p:sp>
    </p:spTree>
    <p:extLst>
      <p:ext uri="{BB962C8B-B14F-4D97-AF65-F5344CB8AC3E}">
        <p14:creationId xmlns:p14="http://schemas.microsoft.com/office/powerpoint/2010/main" val="1127325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100000">
              <a:schemeClr val="bg1">
                <a:tint val="65000"/>
                <a:satMod val="300000"/>
                <a:lumMod val="0"/>
                <a:lumOff val="100000"/>
              </a:schemeClr>
            </a:gs>
            <a:gs pos="100000">
              <a:schemeClr val="bg1">
                <a:shade val="65000"/>
                <a:satMod val="300000"/>
              </a:schemeClr>
            </a:gs>
          </a:gsLst>
          <a:path path="circle">
            <a:fillToRect l="65000" b="98000"/>
          </a:path>
        </a:gradFill>
        <a:effectLst/>
      </p:bgPr>
    </p:bg>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457200" y="152400"/>
            <a:ext cx="8229600" cy="914400"/>
          </a:xfrm>
        </p:spPr>
        <p:txBody>
          <a:bodyPr>
            <a:normAutofit/>
          </a:bodyPr>
          <a:lstStyle/>
          <a:p>
            <a:pPr>
              <a:defRPr/>
            </a:pPr>
            <a:r>
              <a:rPr lang="en-US" sz="4400" b="0" u="sng" dirty="0" smtClean="0">
                <a:solidFill>
                  <a:schemeClr val="bg1"/>
                </a:solidFill>
                <a:effectLst>
                  <a:outerShdw blurRad="38100" dist="38100" dir="2700000" algn="tl">
                    <a:srgbClr val="000000">
                      <a:alpha val="43137"/>
                    </a:srgbClr>
                  </a:outerShdw>
                </a:effectLst>
              </a:rPr>
              <a:t>What is a Mechanic’s Lien? </a:t>
            </a:r>
            <a:endParaRPr lang="en-US" sz="4400" b="0" dirty="0">
              <a:solidFill>
                <a:schemeClr val="bg1"/>
              </a:solidFill>
              <a:effectLst>
                <a:outerShdw blurRad="38100" dist="38100" dir="2700000" algn="tl">
                  <a:srgbClr val="000000">
                    <a:alpha val="43137"/>
                  </a:srgbClr>
                </a:outerShdw>
              </a:effectLst>
            </a:endParaRPr>
          </a:p>
        </p:txBody>
      </p:sp>
      <p:sp>
        <p:nvSpPr>
          <p:cNvPr id="2" name="Footer Placeholder 1"/>
          <p:cNvSpPr>
            <a:spLocks noGrp="1"/>
          </p:cNvSpPr>
          <p:nvPr>
            <p:ph type="ftr" sz="quarter" idx="11"/>
          </p:nvPr>
        </p:nvSpPr>
        <p:spPr/>
        <p:txBody>
          <a:bodyPr/>
          <a:lstStyle/>
          <a:p>
            <a:pPr>
              <a:defRPr/>
            </a:pPr>
            <a:endParaRPr lang="en-US" dirty="0"/>
          </a:p>
        </p:txBody>
      </p:sp>
      <p:sp>
        <p:nvSpPr>
          <p:cNvPr id="3" name="Slide Number Placeholder 2"/>
          <p:cNvSpPr>
            <a:spLocks noGrp="1"/>
          </p:cNvSpPr>
          <p:nvPr>
            <p:ph type="sldNum" sz="quarter" idx="12"/>
          </p:nvPr>
        </p:nvSpPr>
        <p:spPr/>
        <p:txBody>
          <a:bodyPr/>
          <a:lstStyle/>
          <a:p>
            <a:pPr>
              <a:defRPr/>
            </a:pPr>
            <a:fld id="{09204F69-2284-4193-94F6-D6EE70B66113}" type="slidenum">
              <a:rPr lang="en-US" smtClean="0"/>
              <a:pPr>
                <a:defRPr/>
              </a:pPr>
              <a:t>2</a:t>
            </a:fld>
            <a:endParaRPr lang="en-US" dirty="0"/>
          </a:p>
        </p:txBody>
      </p:sp>
      <p:sp>
        <p:nvSpPr>
          <p:cNvPr id="6" name="Rectangle 3"/>
          <p:cNvSpPr txBox="1">
            <a:spLocks noChangeArrowheads="1"/>
          </p:cNvSpPr>
          <p:nvPr/>
        </p:nvSpPr>
        <p:spPr bwMode="auto">
          <a:xfrm>
            <a:off x="150813" y="865542"/>
            <a:ext cx="8458200" cy="5459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620713" marR="0" lvl="1" indent="-228600" algn="l" defTabSz="914400" rtl="0" eaLnBrk="0" fontAlgn="base" latinLnBrk="0" hangingPunct="0">
              <a:lnSpc>
                <a:spcPct val="100000"/>
              </a:lnSpc>
              <a:spcBef>
                <a:spcPts val="325"/>
              </a:spcBef>
              <a:spcAft>
                <a:spcPct val="0"/>
              </a:spcAft>
              <a:buClr>
                <a:srgbClr val="2DA2BF"/>
              </a:buClr>
              <a:buSzTx/>
              <a:buFont typeface="Verdana" pitchFamily="34" charset="0"/>
              <a:buChar char="◦"/>
              <a:tabLst/>
              <a:defRPr/>
            </a:pPr>
            <a:r>
              <a:rPr lang="en-US" sz="2400" dirty="0" smtClean="0">
                <a:solidFill>
                  <a:schemeClr val="bg1"/>
                </a:solidFill>
              </a:rPr>
              <a:t>Statutory lien by a contractor, subcontractor or supplier</a:t>
            </a:r>
          </a:p>
          <a:p>
            <a:pPr marL="620713" marR="0" lvl="1" indent="-228600" algn="l" defTabSz="914400" rtl="0" eaLnBrk="0" fontAlgn="base" latinLnBrk="0" hangingPunct="0">
              <a:lnSpc>
                <a:spcPct val="100000"/>
              </a:lnSpc>
              <a:spcBef>
                <a:spcPts val="325"/>
              </a:spcBef>
              <a:spcAft>
                <a:spcPct val="0"/>
              </a:spcAft>
              <a:buClr>
                <a:srgbClr val="2DA2BF"/>
              </a:buClr>
              <a:buSzTx/>
              <a:buFont typeface="Verdana" pitchFamily="34" charset="0"/>
              <a:buChar char="◦"/>
              <a:tabLst/>
              <a:defRPr/>
            </a:pPr>
            <a:r>
              <a:rPr lang="en-US" sz="2400" dirty="0" smtClean="0">
                <a:solidFill>
                  <a:schemeClr val="bg1"/>
                </a:solidFill>
                <a:cs typeface="Arial" charset="0"/>
              </a:rPr>
              <a:t>A </a:t>
            </a:r>
            <a:r>
              <a:rPr lang="en-US" sz="2400" dirty="0">
                <a:solidFill>
                  <a:schemeClr val="bg1"/>
                </a:solidFill>
                <a:cs typeface="Arial" charset="0"/>
              </a:rPr>
              <a:t>recorded mechanic’s lien serves as security for amounts due the </a:t>
            </a:r>
            <a:r>
              <a:rPr lang="en-US" sz="2400" dirty="0" smtClean="0">
                <a:solidFill>
                  <a:schemeClr val="bg1"/>
                </a:solidFill>
                <a:cs typeface="Arial" charset="0"/>
              </a:rPr>
              <a:t>claimant</a:t>
            </a:r>
          </a:p>
          <a:p>
            <a:pPr lvl="2">
              <a:spcBef>
                <a:spcPts val="325"/>
              </a:spcBef>
              <a:buClr>
                <a:srgbClr val="2DA2BF"/>
              </a:buClr>
              <a:buSzTx/>
              <a:buFont typeface="Verdana" pitchFamily="34" charset="0"/>
              <a:buChar char="◦"/>
              <a:defRPr/>
            </a:pPr>
            <a:r>
              <a:rPr lang="en-US" sz="2000" dirty="0" smtClean="0">
                <a:solidFill>
                  <a:prstClr val="black"/>
                </a:solidFill>
                <a:cs typeface="Arial" charset="0"/>
              </a:rPr>
              <a:t>Mechanic’s </a:t>
            </a:r>
            <a:r>
              <a:rPr lang="en-US" sz="2000" dirty="0">
                <a:solidFill>
                  <a:prstClr val="black"/>
                </a:solidFill>
                <a:cs typeface="Arial" charset="0"/>
              </a:rPr>
              <a:t>Lien</a:t>
            </a:r>
          </a:p>
          <a:p>
            <a:pPr marL="1828800" lvl="4" indent="0" eaLnBrk="1" hangingPunct="1">
              <a:spcBef>
                <a:spcPts val="325"/>
              </a:spcBef>
              <a:buClr>
                <a:srgbClr val="2DA2BF"/>
              </a:buClr>
              <a:buFont typeface="Verdana" pitchFamily="34" charset="0"/>
              <a:buChar char="◦"/>
            </a:pPr>
            <a:r>
              <a:rPr lang="en-US" sz="2000" dirty="0">
                <a:solidFill>
                  <a:prstClr val="black"/>
                </a:solidFill>
                <a:cs typeface="Arial" charset="0"/>
              </a:rPr>
              <a:t>Lien on property as of date of </a:t>
            </a:r>
            <a:r>
              <a:rPr lang="en-US" sz="2000" dirty="0" smtClean="0">
                <a:solidFill>
                  <a:prstClr val="black"/>
                </a:solidFill>
                <a:cs typeface="Arial" charset="0"/>
              </a:rPr>
              <a:t>filing</a:t>
            </a:r>
          </a:p>
          <a:p>
            <a:pPr marL="1828800" lvl="4" indent="0" eaLnBrk="1" hangingPunct="1">
              <a:spcBef>
                <a:spcPts val="325"/>
              </a:spcBef>
              <a:buClr>
                <a:srgbClr val="2DA2BF"/>
              </a:buClr>
              <a:buFont typeface="Verdana" pitchFamily="34" charset="0"/>
              <a:buChar char="◦"/>
            </a:pPr>
            <a:r>
              <a:rPr lang="en-US" sz="2000" u="sng" dirty="0" smtClean="0">
                <a:solidFill>
                  <a:prstClr val="black"/>
                </a:solidFill>
                <a:cs typeface="Arial" charset="0"/>
              </a:rPr>
              <a:t>Priority relates back to commencement of work</a:t>
            </a:r>
          </a:p>
          <a:p>
            <a:pPr marL="2057400" lvl="5" indent="0">
              <a:spcBef>
                <a:spcPts val="325"/>
              </a:spcBef>
              <a:buClr>
                <a:srgbClr val="2DA2BF"/>
              </a:buClr>
              <a:buFont typeface="Verdana" pitchFamily="34" charset="0"/>
              <a:buChar char="◦"/>
            </a:pPr>
            <a:r>
              <a:rPr lang="en-US" sz="2000" dirty="0" smtClean="0">
                <a:solidFill>
                  <a:prstClr val="black"/>
                </a:solidFill>
                <a:cs typeface="Arial" charset="0"/>
              </a:rPr>
              <a:t>Lender concerns re recording mortgage</a:t>
            </a:r>
            <a:endParaRPr lang="en-US" sz="2000" dirty="0">
              <a:solidFill>
                <a:prstClr val="black"/>
              </a:solidFill>
              <a:cs typeface="Arial" charset="0"/>
            </a:endParaRPr>
          </a:p>
          <a:p>
            <a:pPr marL="849313" lvl="1" indent="0" eaLnBrk="1" hangingPunct="1">
              <a:buClr>
                <a:srgbClr val="2DA2BF"/>
              </a:buClr>
            </a:pPr>
            <a:r>
              <a:rPr lang="en-US" sz="2000" dirty="0">
                <a:solidFill>
                  <a:prstClr val="black"/>
                </a:solidFill>
                <a:cs typeface="Arial" charset="0"/>
              </a:rPr>
              <a:t>Breach of </a:t>
            </a:r>
            <a:r>
              <a:rPr lang="en-US" sz="2000" dirty="0" smtClean="0">
                <a:solidFill>
                  <a:prstClr val="black"/>
                </a:solidFill>
                <a:cs typeface="Arial" charset="0"/>
              </a:rPr>
              <a:t>Contract</a:t>
            </a:r>
          </a:p>
          <a:p>
            <a:pPr marL="1828800" lvl="5" indent="0">
              <a:spcBef>
                <a:spcPts val="325"/>
              </a:spcBef>
              <a:buClr>
                <a:srgbClr val="2DA2BF"/>
              </a:buClr>
              <a:buFont typeface="Verdana" pitchFamily="34" charset="0"/>
              <a:buChar char="◦"/>
            </a:pPr>
            <a:r>
              <a:rPr lang="en-US" sz="2000" dirty="0" smtClean="0">
                <a:solidFill>
                  <a:prstClr val="black"/>
                </a:solidFill>
                <a:cs typeface="Arial" charset="0"/>
              </a:rPr>
              <a:t>Lien on property after trial or arbitration</a:t>
            </a:r>
            <a:endParaRPr lang="en-US" sz="2000" dirty="0">
              <a:solidFill>
                <a:prstClr val="black"/>
              </a:solidFill>
              <a:cs typeface="Arial" charset="0"/>
            </a:endParaRPr>
          </a:p>
          <a:p>
            <a:pPr marL="2057400" lvl="5" indent="0">
              <a:spcBef>
                <a:spcPts val="325"/>
              </a:spcBef>
              <a:buClr>
                <a:srgbClr val="2DA2BF"/>
              </a:buClr>
              <a:buFont typeface="Verdana" pitchFamily="34" charset="0"/>
              <a:buChar char="◦"/>
            </a:pPr>
            <a:r>
              <a:rPr lang="en-US" sz="2000" dirty="0" smtClean="0">
                <a:solidFill>
                  <a:prstClr val="black"/>
                </a:solidFill>
                <a:cs typeface="Arial" charset="0"/>
              </a:rPr>
              <a:t>File Complaint </a:t>
            </a:r>
            <a:r>
              <a:rPr lang="en-US" sz="2000" dirty="0">
                <a:solidFill>
                  <a:prstClr val="black"/>
                </a:solidFill>
                <a:cs typeface="Arial" charset="0"/>
              </a:rPr>
              <a:t>in court or </a:t>
            </a:r>
            <a:r>
              <a:rPr lang="en-US" sz="2000" dirty="0" smtClean="0">
                <a:solidFill>
                  <a:prstClr val="black"/>
                </a:solidFill>
                <a:cs typeface="Arial" charset="0"/>
              </a:rPr>
              <a:t>arbitration demand</a:t>
            </a:r>
            <a:endParaRPr lang="en-US" sz="2000" dirty="0">
              <a:solidFill>
                <a:prstClr val="black"/>
              </a:solidFill>
              <a:cs typeface="Arial" charset="0"/>
            </a:endParaRPr>
          </a:p>
          <a:p>
            <a:pPr marL="2057400" lvl="5" indent="0">
              <a:spcBef>
                <a:spcPts val="325"/>
              </a:spcBef>
              <a:buClr>
                <a:srgbClr val="2DA2BF"/>
              </a:buClr>
              <a:buFont typeface="Verdana" pitchFamily="34" charset="0"/>
              <a:buChar char="◦"/>
            </a:pPr>
            <a:r>
              <a:rPr lang="en-US" sz="2000" dirty="0">
                <a:solidFill>
                  <a:prstClr val="black"/>
                </a:solidFill>
                <a:cs typeface="Arial" charset="0"/>
              </a:rPr>
              <a:t>Discovery</a:t>
            </a:r>
          </a:p>
          <a:p>
            <a:pPr marL="2057400" lvl="5" indent="0">
              <a:spcBef>
                <a:spcPts val="325"/>
              </a:spcBef>
              <a:buClr>
                <a:srgbClr val="2DA2BF"/>
              </a:buClr>
              <a:buFont typeface="Verdana" pitchFamily="34" charset="0"/>
              <a:buChar char="◦"/>
            </a:pPr>
            <a:r>
              <a:rPr lang="en-US" sz="2000" dirty="0">
                <a:solidFill>
                  <a:prstClr val="black"/>
                </a:solidFill>
                <a:cs typeface="Arial" charset="0"/>
              </a:rPr>
              <a:t>Trial or </a:t>
            </a:r>
            <a:r>
              <a:rPr lang="en-US" sz="2000" dirty="0" smtClean="0">
                <a:solidFill>
                  <a:prstClr val="black"/>
                </a:solidFill>
                <a:cs typeface="Arial" charset="0"/>
              </a:rPr>
              <a:t>arbitration</a:t>
            </a:r>
          </a:p>
          <a:p>
            <a:pPr marL="2057400" lvl="5" indent="0">
              <a:spcBef>
                <a:spcPts val="325"/>
              </a:spcBef>
              <a:buClr>
                <a:srgbClr val="2DA2BF"/>
              </a:buClr>
              <a:buFont typeface="Verdana" pitchFamily="34" charset="0"/>
              <a:buChar char="◦"/>
            </a:pPr>
            <a:r>
              <a:rPr lang="en-US" sz="2000" dirty="0" smtClean="0">
                <a:solidFill>
                  <a:prstClr val="black"/>
                </a:solidFill>
                <a:cs typeface="Arial" charset="0"/>
              </a:rPr>
              <a:t>Enter </a:t>
            </a:r>
            <a:r>
              <a:rPr lang="en-US" sz="2000" dirty="0">
                <a:solidFill>
                  <a:prstClr val="black"/>
                </a:solidFill>
                <a:cs typeface="Arial" charset="0"/>
              </a:rPr>
              <a:t>judgment on </a:t>
            </a:r>
            <a:r>
              <a:rPr lang="en-US" sz="2000" dirty="0" smtClean="0">
                <a:solidFill>
                  <a:prstClr val="black"/>
                </a:solidFill>
                <a:cs typeface="Arial" charset="0"/>
              </a:rPr>
              <a:t>verdict/award</a:t>
            </a:r>
          </a:p>
          <a:p>
            <a:pPr marL="2057400" lvl="5" indent="0">
              <a:spcBef>
                <a:spcPts val="325"/>
              </a:spcBef>
              <a:buClr>
                <a:srgbClr val="2DA2BF"/>
              </a:buClr>
              <a:buFont typeface="Verdana" pitchFamily="34" charset="0"/>
              <a:buChar char="◦"/>
            </a:pPr>
            <a:r>
              <a:rPr lang="en-US" sz="2000" u="sng" dirty="0" smtClean="0">
                <a:solidFill>
                  <a:prstClr val="black"/>
                </a:solidFill>
                <a:cs typeface="Arial" charset="0"/>
              </a:rPr>
              <a:t>Priority as of entry of judgment</a:t>
            </a:r>
            <a:endParaRPr kumimoji="0" lang="en-US" sz="2200" b="0" i="0" u="none" strike="noStrike" kern="1200" cap="none" spc="0" normalizeH="0" baseline="0" noProof="0" dirty="0" smtClean="0">
              <a:ln>
                <a:noFill/>
              </a:ln>
              <a:solidFill>
                <a:prstClr val="black"/>
              </a:solidFill>
              <a:effectLst/>
              <a:uLnTx/>
              <a:uFillTx/>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484632"/>
            <a:ext cx="7772400" cy="734568"/>
          </a:xfrm>
        </p:spPr>
        <p:txBody>
          <a:bodyPr/>
          <a:lstStyle/>
          <a:p>
            <a:r>
              <a:rPr lang="en-US" dirty="0">
                <a:solidFill>
                  <a:srgbClr val="464646"/>
                </a:solidFill>
              </a:rPr>
              <a:t>PA CASPA </a:t>
            </a:r>
            <a:r>
              <a:rPr lang="en-US" dirty="0" smtClean="0">
                <a:solidFill>
                  <a:srgbClr val="464646"/>
                </a:solidFill>
              </a:rPr>
              <a:t>– Update – </a:t>
            </a:r>
            <a:endParaRPr lang="en-US" dirty="0"/>
          </a:p>
        </p:txBody>
      </p:sp>
      <p:sp>
        <p:nvSpPr>
          <p:cNvPr id="2" name="Content Placeholder 1"/>
          <p:cNvSpPr>
            <a:spLocks noGrp="1"/>
          </p:cNvSpPr>
          <p:nvPr>
            <p:ph idx="1"/>
          </p:nvPr>
        </p:nvSpPr>
        <p:spPr>
          <a:xfrm>
            <a:off x="457200" y="1219200"/>
            <a:ext cx="8229600" cy="4953000"/>
          </a:xfrm>
        </p:spPr>
        <p:txBody>
          <a:bodyPr>
            <a:normAutofit/>
          </a:bodyPr>
          <a:lstStyle/>
          <a:p>
            <a:pPr lvl="0">
              <a:buClr>
                <a:srgbClr val="2DA2BF"/>
              </a:buClr>
            </a:pPr>
            <a:r>
              <a:rPr lang="en-US" sz="2400" dirty="0">
                <a:solidFill>
                  <a:prstClr val="black"/>
                </a:solidFill>
              </a:rPr>
              <a:t>Owner’s Withholding of Payment for Deficiency Item</a:t>
            </a:r>
          </a:p>
          <a:p>
            <a:pPr lvl="1">
              <a:buClr>
                <a:srgbClr val="2DA2BF"/>
              </a:buClr>
            </a:pPr>
            <a:r>
              <a:rPr lang="en-US" sz="2400" dirty="0">
                <a:solidFill>
                  <a:prstClr val="black"/>
                </a:solidFill>
              </a:rPr>
              <a:t>Owner </a:t>
            </a:r>
            <a:r>
              <a:rPr lang="en-US" sz="2400" u="sng" dirty="0">
                <a:solidFill>
                  <a:prstClr val="black"/>
                </a:solidFill>
              </a:rPr>
              <a:t>must</a:t>
            </a:r>
            <a:r>
              <a:rPr lang="en-US" sz="2400" dirty="0">
                <a:solidFill>
                  <a:prstClr val="black"/>
                </a:solidFill>
              </a:rPr>
              <a:t> provide a “</a:t>
            </a:r>
            <a:r>
              <a:rPr lang="en-US" sz="2400" u="sng" dirty="0">
                <a:solidFill>
                  <a:prstClr val="black"/>
                </a:solidFill>
              </a:rPr>
              <a:t>written explanation </a:t>
            </a:r>
            <a:r>
              <a:rPr lang="en-US" sz="2400" dirty="0">
                <a:solidFill>
                  <a:prstClr val="black"/>
                </a:solidFill>
              </a:rPr>
              <a:t>of its good faith reason” for withholding payment from Contractor for a “deficiency item” within </a:t>
            </a:r>
            <a:r>
              <a:rPr lang="en-US" sz="2400" b="1" dirty="0">
                <a:solidFill>
                  <a:prstClr val="black"/>
                </a:solidFill>
              </a:rPr>
              <a:t>14 calendar days </a:t>
            </a:r>
            <a:r>
              <a:rPr lang="en-US" sz="2400" dirty="0">
                <a:solidFill>
                  <a:prstClr val="black"/>
                </a:solidFill>
              </a:rPr>
              <a:t>of the date when the Contractor’s invoice is received </a:t>
            </a:r>
          </a:p>
          <a:p>
            <a:pPr lvl="1">
              <a:buClr>
                <a:srgbClr val="2DA2BF"/>
              </a:buClr>
            </a:pPr>
            <a:r>
              <a:rPr lang="en-US" sz="2400" b="1" dirty="0">
                <a:solidFill>
                  <a:prstClr val="black"/>
                </a:solidFill>
              </a:rPr>
              <a:t>Any failure to comply with this written explanation within the </a:t>
            </a:r>
            <a:r>
              <a:rPr lang="en-US" sz="2400" b="1" u="sng" dirty="0">
                <a:solidFill>
                  <a:prstClr val="black"/>
                </a:solidFill>
              </a:rPr>
              <a:t>14 day requirement </a:t>
            </a:r>
            <a:r>
              <a:rPr lang="en-US" sz="2400" b="1" dirty="0">
                <a:solidFill>
                  <a:prstClr val="black"/>
                </a:solidFill>
              </a:rPr>
              <a:t>“</a:t>
            </a:r>
            <a:r>
              <a:rPr lang="en-US" sz="2400" b="1" u="wavyDbl" dirty="0">
                <a:solidFill>
                  <a:prstClr val="black"/>
                </a:solidFill>
              </a:rPr>
              <a:t>shall constitute a waiver of the basis to withhold payment and necessitate payment of the Contractor in full for the invoice</a:t>
            </a:r>
            <a:r>
              <a:rPr lang="en-US" sz="2400" b="1" dirty="0" smtClean="0">
                <a:solidFill>
                  <a:prstClr val="black"/>
                </a:solidFill>
              </a:rPr>
              <a:t>”</a:t>
            </a:r>
          </a:p>
          <a:p>
            <a:pPr lvl="1">
              <a:buClr>
                <a:srgbClr val="2DA2BF"/>
              </a:buClr>
            </a:pPr>
            <a:r>
              <a:rPr lang="en-US" sz="2400" dirty="0" smtClean="0">
                <a:solidFill>
                  <a:prstClr val="black"/>
                </a:solidFill>
              </a:rPr>
              <a:t>Owner must pay all amounts due for satisfactory (non-deficiency) work</a:t>
            </a:r>
            <a:endParaRPr lang="en-US" sz="2400" dirty="0">
              <a:solidFill>
                <a:prstClr val="black"/>
              </a:solidFill>
            </a:endParaRPr>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E923C4D-A25C-4F78-9152-BF09521445A1}" type="slidenum">
              <a:rPr lang="en-US" smtClean="0"/>
              <a:pPr>
                <a:defRPr/>
              </a:pPr>
              <a:t>20</a:t>
            </a:fld>
            <a:endParaRPr lang="en-US" dirty="0"/>
          </a:p>
        </p:txBody>
      </p:sp>
    </p:spTree>
    <p:extLst>
      <p:ext uri="{BB962C8B-B14F-4D97-AF65-F5344CB8AC3E}">
        <p14:creationId xmlns:p14="http://schemas.microsoft.com/office/powerpoint/2010/main" val="1633280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484632"/>
            <a:ext cx="7772400" cy="734568"/>
          </a:xfrm>
        </p:spPr>
        <p:txBody>
          <a:bodyPr/>
          <a:lstStyle/>
          <a:p>
            <a:r>
              <a:rPr lang="en-US" dirty="0">
                <a:solidFill>
                  <a:srgbClr val="464646"/>
                </a:solidFill>
              </a:rPr>
              <a:t>PA CASPA </a:t>
            </a:r>
            <a:r>
              <a:rPr lang="en-US" dirty="0" smtClean="0">
                <a:solidFill>
                  <a:srgbClr val="464646"/>
                </a:solidFill>
              </a:rPr>
              <a:t>– Update – </a:t>
            </a:r>
            <a:endParaRPr lang="en-US" dirty="0"/>
          </a:p>
        </p:txBody>
      </p:sp>
      <p:sp>
        <p:nvSpPr>
          <p:cNvPr id="2" name="Content Placeholder 1"/>
          <p:cNvSpPr>
            <a:spLocks noGrp="1"/>
          </p:cNvSpPr>
          <p:nvPr>
            <p:ph idx="1"/>
          </p:nvPr>
        </p:nvSpPr>
        <p:spPr>
          <a:xfrm>
            <a:off x="457200" y="1219200"/>
            <a:ext cx="8229600" cy="4953000"/>
          </a:xfrm>
        </p:spPr>
        <p:txBody>
          <a:bodyPr>
            <a:normAutofit/>
          </a:bodyPr>
          <a:lstStyle/>
          <a:p>
            <a:pPr lvl="0">
              <a:buClr>
                <a:srgbClr val="2DA2BF"/>
              </a:buClr>
            </a:pPr>
            <a:r>
              <a:rPr lang="en-US" sz="2400" dirty="0">
                <a:solidFill>
                  <a:prstClr val="black"/>
                </a:solidFill>
              </a:rPr>
              <a:t>Contractor’s Withholding of Payment </a:t>
            </a:r>
            <a:r>
              <a:rPr lang="en-US" sz="2400" dirty="0" smtClean="0">
                <a:solidFill>
                  <a:prstClr val="black"/>
                </a:solidFill>
              </a:rPr>
              <a:t>from Subcontractor/Supplier for </a:t>
            </a:r>
            <a:r>
              <a:rPr lang="en-US" sz="2400" dirty="0">
                <a:solidFill>
                  <a:prstClr val="black"/>
                </a:solidFill>
              </a:rPr>
              <a:t>Deficiency Item </a:t>
            </a:r>
          </a:p>
          <a:p>
            <a:pPr lvl="1">
              <a:buClr>
                <a:srgbClr val="2DA2BF"/>
              </a:buClr>
            </a:pPr>
            <a:r>
              <a:rPr lang="en-US" sz="2400" dirty="0"/>
              <a:t>Contractor </a:t>
            </a:r>
            <a:r>
              <a:rPr lang="en-US" sz="2400" u="sng" dirty="0"/>
              <a:t>must</a:t>
            </a:r>
            <a:r>
              <a:rPr lang="en-US" sz="2400" dirty="0"/>
              <a:t> provide </a:t>
            </a:r>
            <a:r>
              <a:rPr lang="en-US" sz="2400" dirty="0" smtClean="0"/>
              <a:t>written notice and explanation </a:t>
            </a:r>
            <a:r>
              <a:rPr lang="en-US" sz="2400" dirty="0"/>
              <a:t>of a deficiency item and intention to withhold payment must be given </a:t>
            </a:r>
            <a:r>
              <a:rPr lang="en-US" sz="2400" b="1" dirty="0"/>
              <a:t>within 14 calendar days</a:t>
            </a:r>
            <a:r>
              <a:rPr lang="en-US" sz="2400" dirty="0"/>
              <a:t> of receipt of Subcontractor’s Application for Payment.  </a:t>
            </a:r>
          </a:p>
          <a:p>
            <a:pPr lvl="1">
              <a:buClr>
                <a:srgbClr val="2DA2BF"/>
              </a:buClr>
            </a:pPr>
            <a:r>
              <a:rPr lang="en-US" sz="2400" dirty="0"/>
              <a:t>Waiver language applicable to an Owner’s withholding of payment has </a:t>
            </a:r>
            <a:r>
              <a:rPr lang="en-US" sz="2400" b="1" u="sng" dirty="0"/>
              <a:t>not</a:t>
            </a:r>
            <a:r>
              <a:rPr lang="en-US" sz="2400" dirty="0"/>
              <a:t> been extended to Contractors.</a:t>
            </a:r>
          </a:p>
          <a:p>
            <a:pPr lvl="1">
              <a:buClr>
                <a:srgbClr val="2DA2BF"/>
              </a:buClr>
            </a:pPr>
            <a:r>
              <a:rPr lang="en-US" sz="2400" dirty="0" smtClean="0">
                <a:solidFill>
                  <a:prstClr val="black"/>
                </a:solidFill>
              </a:rPr>
              <a:t>Contractor must </a:t>
            </a:r>
            <a:r>
              <a:rPr lang="en-US" sz="2400" dirty="0" smtClean="0">
                <a:solidFill>
                  <a:prstClr val="black"/>
                </a:solidFill>
              </a:rPr>
              <a:t>pay all amounts due for satisfactory (non-deficiency) work</a:t>
            </a:r>
            <a:endParaRPr lang="en-US" sz="2400" dirty="0">
              <a:solidFill>
                <a:prstClr val="black"/>
              </a:solidFill>
            </a:endParaRPr>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E923C4D-A25C-4F78-9152-BF09521445A1}" type="slidenum">
              <a:rPr lang="en-US" smtClean="0"/>
              <a:pPr>
                <a:defRPr/>
              </a:pPr>
              <a:t>21</a:t>
            </a:fld>
            <a:endParaRPr lang="en-US" dirty="0"/>
          </a:p>
        </p:txBody>
      </p:sp>
    </p:spTree>
    <p:extLst>
      <p:ext uri="{BB962C8B-B14F-4D97-AF65-F5344CB8AC3E}">
        <p14:creationId xmlns:p14="http://schemas.microsoft.com/office/powerpoint/2010/main" val="908291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484632"/>
            <a:ext cx="7772400" cy="963168"/>
          </a:xfrm>
        </p:spPr>
        <p:txBody>
          <a:bodyPr/>
          <a:lstStyle/>
          <a:p>
            <a:r>
              <a:rPr lang="en-US" dirty="0">
                <a:solidFill>
                  <a:srgbClr val="464646"/>
                </a:solidFill>
              </a:rPr>
              <a:t>PA CASPA </a:t>
            </a:r>
            <a:r>
              <a:rPr lang="en-US" dirty="0" smtClean="0">
                <a:solidFill>
                  <a:srgbClr val="464646"/>
                </a:solidFill>
              </a:rPr>
              <a:t>– Update – O and GC </a:t>
            </a:r>
            <a:endParaRPr lang="en-US" dirty="0"/>
          </a:p>
        </p:txBody>
      </p:sp>
      <p:sp>
        <p:nvSpPr>
          <p:cNvPr id="2" name="Content Placeholder 1"/>
          <p:cNvSpPr>
            <a:spLocks noGrp="1"/>
          </p:cNvSpPr>
          <p:nvPr>
            <p:ph idx="1"/>
          </p:nvPr>
        </p:nvSpPr>
        <p:spPr>
          <a:xfrm>
            <a:off x="685800" y="1484971"/>
            <a:ext cx="7772400" cy="4050792"/>
          </a:xfrm>
        </p:spPr>
        <p:txBody>
          <a:bodyPr/>
          <a:lstStyle/>
          <a:p>
            <a:pPr marL="365760" lvl="0" indent="-256032" eaLnBrk="1" fontAlgn="auto" hangingPunct="1">
              <a:spcAft>
                <a:spcPts val="0"/>
              </a:spcAft>
              <a:buClr>
                <a:srgbClr val="2DA2BF"/>
              </a:buClr>
              <a:buFont typeface="Wingdings 3"/>
              <a:buChar char=""/>
            </a:pPr>
            <a:r>
              <a:rPr lang="en-US" sz="2800" dirty="0">
                <a:solidFill>
                  <a:prstClr val="black"/>
                </a:solidFill>
              </a:rPr>
              <a:t>Errors in Documentation</a:t>
            </a:r>
          </a:p>
          <a:p>
            <a:pPr marL="621792" lvl="1" eaLnBrk="1" fontAlgn="auto" hangingPunct="1">
              <a:spcBef>
                <a:spcPts val="324"/>
              </a:spcBef>
              <a:spcAft>
                <a:spcPts val="0"/>
              </a:spcAft>
              <a:buClr>
                <a:srgbClr val="2DA2BF"/>
              </a:buClr>
              <a:buFont typeface="Verdana"/>
              <a:buChar char="◦"/>
            </a:pPr>
            <a:r>
              <a:rPr lang="en-US" sz="2800" dirty="0">
                <a:solidFill>
                  <a:prstClr val="black"/>
                </a:solidFill>
              </a:rPr>
              <a:t>If an invoice is filled out incorrectly or incompletely, the person who receives the incorrect invoice </a:t>
            </a:r>
            <a:r>
              <a:rPr lang="en-US" sz="2800" u="sng" dirty="0">
                <a:solidFill>
                  <a:prstClr val="black"/>
                </a:solidFill>
              </a:rPr>
              <a:t>shall</a:t>
            </a:r>
            <a:r>
              <a:rPr lang="en-US" sz="2800" dirty="0">
                <a:solidFill>
                  <a:prstClr val="black"/>
                </a:solidFill>
              </a:rPr>
              <a:t> give written notice of the error within </a:t>
            </a:r>
            <a:r>
              <a:rPr lang="en-US" sz="2800" b="1" dirty="0">
                <a:solidFill>
                  <a:prstClr val="black"/>
                </a:solidFill>
              </a:rPr>
              <a:t>10 working days</a:t>
            </a:r>
            <a:r>
              <a:rPr lang="en-US" sz="2800" dirty="0">
                <a:solidFill>
                  <a:prstClr val="black"/>
                </a:solidFill>
              </a:rPr>
              <a:t> of receipt of the invoice</a:t>
            </a:r>
          </a:p>
          <a:p>
            <a:pPr marL="621792" lvl="1" eaLnBrk="1" fontAlgn="auto" hangingPunct="1">
              <a:spcBef>
                <a:spcPts val="324"/>
              </a:spcBef>
              <a:spcAft>
                <a:spcPts val="0"/>
              </a:spcAft>
              <a:buClr>
                <a:srgbClr val="2DA2BF"/>
              </a:buClr>
              <a:buFont typeface="Verdana"/>
              <a:buChar char="◦"/>
            </a:pPr>
            <a:r>
              <a:rPr lang="en-US" sz="2800" dirty="0" smtClean="0">
                <a:solidFill>
                  <a:prstClr val="black"/>
                </a:solidFill>
              </a:rPr>
              <a:t>Owner or Contractor </a:t>
            </a:r>
            <a:r>
              <a:rPr lang="en-US" sz="2800" dirty="0" smtClean="0">
                <a:solidFill>
                  <a:prstClr val="black"/>
                </a:solidFill>
              </a:rPr>
              <a:t>shall </a:t>
            </a:r>
            <a:r>
              <a:rPr lang="en-US" sz="2800" u="sng" dirty="0">
                <a:solidFill>
                  <a:prstClr val="black"/>
                </a:solidFill>
              </a:rPr>
              <a:t>still</a:t>
            </a:r>
            <a:r>
              <a:rPr lang="en-US" sz="2800" dirty="0">
                <a:solidFill>
                  <a:prstClr val="black"/>
                </a:solidFill>
              </a:rPr>
              <a:t> pay the correct amount of the invoice on the due date in accordance with Act</a:t>
            </a:r>
          </a:p>
          <a:p>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E923C4D-A25C-4F78-9152-BF09521445A1}" type="slidenum">
              <a:rPr lang="en-US" smtClean="0"/>
              <a:pPr>
                <a:defRPr/>
              </a:pPr>
              <a:t>22</a:t>
            </a:fld>
            <a:endParaRPr lang="en-US" dirty="0"/>
          </a:p>
        </p:txBody>
      </p:sp>
    </p:spTree>
    <p:extLst>
      <p:ext uri="{BB962C8B-B14F-4D97-AF65-F5344CB8AC3E}">
        <p14:creationId xmlns:p14="http://schemas.microsoft.com/office/powerpoint/2010/main" val="3893699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484632"/>
            <a:ext cx="7772400" cy="886968"/>
          </a:xfrm>
        </p:spPr>
        <p:txBody>
          <a:bodyPr/>
          <a:lstStyle/>
          <a:p>
            <a:r>
              <a:rPr lang="en-US" dirty="0">
                <a:solidFill>
                  <a:srgbClr val="464646"/>
                </a:solidFill>
              </a:rPr>
              <a:t>PA CASPA </a:t>
            </a:r>
            <a:r>
              <a:rPr lang="en-US" dirty="0" smtClean="0">
                <a:solidFill>
                  <a:srgbClr val="464646"/>
                </a:solidFill>
              </a:rPr>
              <a:t>– Update</a:t>
            </a:r>
            <a:endParaRPr lang="en-US" dirty="0"/>
          </a:p>
        </p:txBody>
      </p:sp>
      <p:sp>
        <p:nvSpPr>
          <p:cNvPr id="2" name="Content Placeholder 1"/>
          <p:cNvSpPr>
            <a:spLocks noGrp="1"/>
          </p:cNvSpPr>
          <p:nvPr>
            <p:ph idx="1"/>
          </p:nvPr>
        </p:nvSpPr>
        <p:spPr>
          <a:xfrm>
            <a:off x="417513" y="1295400"/>
            <a:ext cx="8229600" cy="4648200"/>
          </a:xfrm>
        </p:spPr>
        <p:txBody>
          <a:bodyPr>
            <a:normAutofit/>
          </a:bodyPr>
          <a:lstStyle/>
          <a:p>
            <a:r>
              <a:rPr lang="en-US" sz="2200" dirty="0"/>
              <a:t>Withholding of Retainage</a:t>
            </a:r>
          </a:p>
          <a:p>
            <a:pPr lvl="1"/>
            <a:r>
              <a:rPr lang="en-US" sz="2200" dirty="0" smtClean="0"/>
              <a:t>Owner (and Contractor) </a:t>
            </a:r>
            <a:r>
              <a:rPr lang="en-US" sz="2200" dirty="0" smtClean="0"/>
              <a:t>is prohibited </a:t>
            </a:r>
            <a:r>
              <a:rPr lang="en-US" sz="2200" dirty="0"/>
              <a:t>from withholding retention for more than </a:t>
            </a:r>
            <a:r>
              <a:rPr lang="en-US" sz="2200" b="1" dirty="0"/>
              <a:t>30 days </a:t>
            </a:r>
            <a:r>
              <a:rPr lang="en-US" sz="2200" dirty="0"/>
              <a:t>unless written notice has been provided of deficiency items to </a:t>
            </a:r>
            <a:r>
              <a:rPr lang="en-US" sz="2200" dirty="0" smtClean="0"/>
              <a:t>Contractor (or a sub) </a:t>
            </a:r>
            <a:r>
              <a:rPr lang="en-US" sz="2200" u="sng" dirty="0" smtClean="0"/>
              <a:t>and</a:t>
            </a:r>
            <a:r>
              <a:rPr lang="en-US" sz="2200" dirty="0" smtClean="0"/>
              <a:t> </a:t>
            </a:r>
            <a:r>
              <a:rPr lang="en-US" sz="2200" dirty="0"/>
              <a:t>the balance of the retention for work which is not deficient has been </a:t>
            </a:r>
            <a:r>
              <a:rPr lang="en-US" sz="2200" dirty="0" smtClean="0"/>
              <a:t>paid</a:t>
            </a:r>
          </a:p>
          <a:p>
            <a:pPr marL="392113" lvl="1" indent="0">
              <a:buNone/>
            </a:pPr>
            <a:endParaRPr lang="en-US" sz="1000" dirty="0"/>
          </a:p>
          <a:p>
            <a:pPr lvl="0">
              <a:buClr>
                <a:srgbClr val="2DA2BF"/>
              </a:buClr>
            </a:pPr>
            <a:r>
              <a:rPr lang="en-US" sz="2200" dirty="0">
                <a:solidFill>
                  <a:prstClr val="black"/>
                </a:solidFill>
              </a:rPr>
              <a:t>Security in Lieu of Retention</a:t>
            </a:r>
          </a:p>
          <a:p>
            <a:pPr lvl="1">
              <a:buClr>
                <a:srgbClr val="2DA2BF"/>
              </a:buClr>
            </a:pPr>
            <a:r>
              <a:rPr lang="en-US" sz="2200" dirty="0" smtClean="0">
                <a:solidFill>
                  <a:prstClr val="black"/>
                </a:solidFill>
              </a:rPr>
              <a:t>Contractors (and subcontractors) </a:t>
            </a:r>
            <a:r>
              <a:rPr lang="en-US" sz="2200" dirty="0" smtClean="0">
                <a:solidFill>
                  <a:prstClr val="black"/>
                </a:solidFill>
              </a:rPr>
              <a:t>can </a:t>
            </a:r>
            <a:r>
              <a:rPr lang="en-US" sz="2200" dirty="0">
                <a:solidFill>
                  <a:prstClr val="black"/>
                </a:solidFill>
              </a:rPr>
              <a:t>facilitate release of retention prior to final completion by posting maintenance bond for 120% of amount retained </a:t>
            </a:r>
          </a:p>
          <a:p>
            <a:pPr lvl="2">
              <a:buClr>
                <a:srgbClr val="DA1F28"/>
              </a:buClr>
            </a:pPr>
            <a:r>
              <a:rPr lang="en-US" sz="2200" dirty="0">
                <a:solidFill>
                  <a:prstClr val="black"/>
                </a:solidFill>
              </a:rPr>
              <a:t>No specific time period for </a:t>
            </a:r>
            <a:r>
              <a:rPr lang="en-US" sz="2200" dirty="0" smtClean="0">
                <a:solidFill>
                  <a:prstClr val="black"/>
                </a:solidFill>
              </a:rPr>
              <a:t>bond</a:t>
            </a:r>
            <a:endParaRPr lang="en-US" sz="2200" dirty="0">
              <a:solidFill>
                <a:prstClr val="black"/>
              </a:solidFill>
            </a:endParaRPr>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E923C4D-A25C-4F78-9152-BF09521445A1}" type="slidenum">
              <a:rPr lang="en-US" smtClean="0"/>
              <a:pPr>
                <a:defRPr/>
              </a:pPr>
              <a:t>23</a:t>
            </a:fld>
            <a:endParaRPr lang="en-US" dirty="0"/>
          </a:p>
        </p:txBody>
      </p:sp>
    </p:spTree>
    <p:extLst>
      <p:ext uri="{BB962C8B-B14F-4D97-AF65-F5344CB8AC3E}">
        <p14:creationId xmlns:p14="http://schemas.microsoft.com/office/powerpoint/2010/main" val="1733645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3776" y="359667"/>
            <a:ext cx="8229600" cy="942181"/>
          </a:xfrm>
        </p:spPr>
        <p:txBody>
          <a:bodyPr/>
          <a:lstStyle/>
          <a:p>
            <a:r>
              <a:rPr lang="en-US" dirty="0">
                <a:solidFill>
                  <a:srgbClr val="464646"/>
                </a:solidFill>
              </a:rPr>
              <a:t>PA </a:t>
            </a:r>
            <a:r>
              <a:rPr lang="en-US" dirty="0" err="1">
                <a:solidFill>
                  <a:srgbClr val="464646"/>
                </a:solidFill>
              </a:rPr>
              <a:t>CASPA</a:t>
            </a:r>
            <a:r>
              <a:rPr lang="en-US" dirty="0">
                <a:solidFill>
                  <a:srgbClr val="464646"/>
                </a:solidFill>
              </a:rPr>
              <a:t> - Update</a:t>
            </a:r>
            <a:endParaRPr lang="en-US" dirty="0"/>
          </a:p>
        </p:txBody>
      </p:sp>
      <p:sp>
        <p:nvSpPr>
          <p:cNvPr id="2" name="Content Placeholder 1"/>
          <p:cNvSpPr>
            <a:spLocks noGrp="1"/>
          </p:cNvSpPr>
          <p:nvPr>
            <p:ph idx="1"/>
          </p:nvPr>
        </p:nvSpPr>
        <p:spPr>
          <a:xfrm>
            <a:off x="387182" y="1301848"/>
            <a:ext cx="8345487" cy="4607872"/>
          </a:xfrm>
        </p:spPr>
        <p:txBody>
          <a:bodyPr/>
          <a:lstStyle/>
          <a:p>
            <a:pPr marL="365760" lvl="0" indent="-256032" eaLnBrk="1" fontAlgn="auto" hangingPunct="1">
              <a:spcAft>
                <a:spcPts val="0"/>
              </a:spcAft>
              <a:buClr>
                <a:srgbClr val="2DA2BF"/>
              </a:buClr>
              <a:buFont typeface="Wingdings 3"/>
              <a:buChar char=""/>
            </a:pPr>
            <a:r>
              <a:rPr lang="en-US" sz="2400" dirty="0">
                <a:solidFill>
                  <a:prstClr val="black"/>
                </a:solidFill>
              </a:rPr>
              <a:t>Contractor’s Right to Stop Work </a:t>
            </a:r>
          </a:p>
          <a:p>
            <a:pPr marL="621792" lvl="1" eaLnBrk="1" fontAlgn="auto" hangingPunct="1">
              <a:spcBef>
                <a:spcPts val="324"/>
              </a:spcBef>
              <a:spcAft>
                <a:spcPts val="0"/>
              </a:spcAft>
              <a:buClr>
                <a:srgbClr val="2DA2BF"/>
              </a:buClr>
              <a:buFont typeface="Verdana"/>
              <a:buChar char="◦"/>
            </a:pPr>
            <a:r>
              <a:rPr lang="en-US" sz="2000" dirty="0">
                <a:solidFill>
                  <a:prstClr val="black"/>
                </a:solidFill>
              </a:rPr>
              <a:t>Statutory, </a:t>
            </a:r>
            <a:r>
              <a:rPr lang="en-US" sz="2000" u="sng" dirty="0">
                <a:solidFill>
                  <a:prstClr val="black"/>
                </a:solidFill>
              </a:rPr>
              <a:t>non-waivable</a:t>
            </a:r>
            <a:r>
              <a:rPr lang="en-US" sz="2000" dirty="0">
                <a:solidFill>
                  <a:prstClr val="black"/>
                </a:solidFill>
              </a:rPr>
              <a:t> right to suspend performance of a construction contract under the following 3 conditions:</a:t>
            </a:r>
          </a:p>
          <a:p>
            <a:pPr marL="859536" lvl="2" eaLnBrk="1" fontAlgn="auto" hangingPunct="1">
              <a:spcAft>
                <a:spcPts val="0"/>
              </a:spcAft>
              <a:buClr>
                <a:srgbClr val="2DA2BF"/>
              </a:buClr>
              <a:buFont typeface="Wingdings 2"/>
              <a:buChar char=""/>
            </a:pPr>
            <a:r>
              <a:rPr lang="en-US" sz="2000" dirty="0">
                <a:solidFill>
                  <a:prstClr val="black"/>
                </a:solidFill>
              </a:rPr>
              <a:t>(</a:t>
            </a:r>
            <a:r>
              <a:rPr lang="en-US" sz="2000" dirty="0" err="1">
                <a:solidFill>
                  <a:prstClr val="black"/>
                </a:solidFill>
              </a:rPr>
              <a:t>i</a:t>
            </a:r>
            <a:r>
              <a:rPr lang="en-US" sz="2000" dirty="0">
                <a:solidFill>
                  <a:prstClr val="black"/>
                </a:solidFill>
              </a:rPr>
              <a:t>)  </a:t>
            </a:r>
            <a:r>
              <a:rPr lang="en-US" sz="2000" b="1" dirty="0">
                <a:solidFill>
                  <a:prstClr val="black"/>
                </a:solidFill>
              </a:rPr>
              <a:t>Payment</a:t>
            </a:r>
            <a:r>
              <a:rPr lang="en-US" sz="2000" dirty="0">
                <a:solidFill>
                  <a:prstClr val="black"/>
                </a:solidFill>
              </a:rPr>
              <a:t> to the contractor has not been made when due under the contract;</a:t>
            </a:r>
          </a:p>
          <a:p>
            <a:pPr marL="859536" lvl="2" eaLnBrk="1" fontAlgn="auto" hangingPunct="1">
              <a:spcAft>
                <a:spcPts val="0"/>
              </a:spcAft>
              <a:buClr>
                <a:srgbClr val="2DA2BF"/>
              </a:buClr>
              <a:buFont typeface="Wingdings 2"/>
              <a:buChar char=""/>
            </a:pPr>
            <a:r>
              <a:rPr lang="en-US" sz="2000" dirty="0">
                <a:solidFill>
                  <a:prstClr val="black"/>
                </a:solidFill>
              </a:rPr>
              <a:t>(ii)  The contractor must send owner written notice that payment has not been made after at least </a:t>
            </a:r>
            <a:r>
              <a:rPr lang="en-US" sz="2000" b="1" dirty="0">
                <a:solidFill>
                  <a:prstClr val="black"/>
                </a:solidFill>
              </a:rPr>
              <a:t>thirty (30) days </a:t>
            </a:r>
            <a:r>
              <a:rPr lang="en-US" sz="2000" dirty="0">
                <a:solidFill>
                  <a:prstClr val="black"/>
                </a:solidFill>
              </a:rPr>
              <a:t>have passed since the end of the billing period for which the payment was not received; and</a:t>
            </a:r>
          </a:p>
          <a:p>
            <a:pPr marL="859536" lvl="2" eaLnBrk="1" fontAlgn="auto" hangingPunct="1">
              <a:spcAft>
                <a:spcPts val="0"/>
              </a:spcAft>
              <a:buClr>
                <a:srgbClr val="2DA2BF"/>
              </a:buClr>
              <a:buFont typeface="Wingdings 2"/>
              <a:buChar char=""/>
            </a:pPr>
            <a:r>
              <a:rPr lang="en-US" sz="2000" dirty="0">
                <a:solidFill>
                  <a:prstClr val="black"/>
                </a:solidFill>
              </a:rPr>
              <a:t>(iii)  The contractor must send the owner a second written notice after at least </a:t>
            </a:r>
            <a:r>
              <a:rPr lang="en-US" sz="2000" b="1" dirty="0">
                <a:solidFill>
                  <a:prstClr val="black"/>
                </a:solidFill>
              </a:rPr>
              <a:t>thirty (30) days </a:t>
            </a:r>
            <a:r>
              <a:rPr lang="en-US" sz="2000" dirty="0">
                <a:solidFill>
                  <a:prstClr val="black"/>
                </a:solidFill>
              </a:rPr>
              <a:t>have passed since the first written notice and at least </a:t>
            </a:r>
            <a:r>
              <a:rPr lang="en-US" sz="2000" b="1" dirty="0">
                <a:solidFill>
                  <a:prstClr val="black"/>
                </a:solidFill>
              </a:rPr>
              <a:t>ten (10) days </a:t>
            </a:r>
            <a:r>
              <a:rPr lang="en-US" sz="2000" dirty="0">
                <a:solidFill>
                  <a:prstClr val="black"/>
                </a:solidFill>
              </a:rPr>
              <a:t>prior to stopping the work.</a:t>
            </a:r>
          </a:p>
          <a:p>
            <a:pPr marL="621792" lvl="1" eaLnBrk="1" fontAlgn="auto" hangingPunct="1">
              <a:spcBef>
                <a:spcPts val="324"/>
              </a:spcBef>
              <a:spcAft>
                <a:spcPts val="0"/>
              </a:spcAft>
              <a:buClr>
                <a:srgbClr val="2DA2BF"/>
              </a:buClr>
              <a:buFont typeface="Verdana"/>
              <a:buChar char="◦"/>
            </a:pPr>
            <a:r>
              <a:rPr lang="en-US" sz="2000" dirty="0">
                <a:solidFill>
                  <a:prstClr val="black"/>
                </a:solidFill>
              </a:rPr>
              <a:t>Subcontractors have a separate but similar right to suspend their </a:t>
            </a:r>
            <a:r>
              <a:rPr lang="en-US" sz="2000" dirty="0" smtClean="0">
                <a:solidFill>
                  <a:prstClr val="black"/>
                </a:solidFill>
              </a:rPr>
              <a:t>performance</a:t>
            </a:r>
            <a:endParaRPr lang="en-US" sz="2000" dirty="0">
              <a:solidFill>
                <a:prstClr val="black"/>
              </a:solidFill>
            </a:endParaRPr>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E923C4D-A25C-4F78-9152-BF09521445A1}" type="slidenum">
              <a:rPr lang="en-US" smtClean="0"/>
              <a:pPr>
                <a:defRPr/>
              </a:pPr>
              <a:t>24</a:t>
            </a:fld>
            <a:endParaRPr lang="en-US" dirty="0"/>
          </a:p>
        </p:txBody>
      </p:sp>
    </p:spTree>
    <p:extLst>
      <p:ext uri="{BB962C8B-B14F-4D97-AF65-F5344CB8AC3E}">
        <p14:creationId xmlns:p14="http://schemas.microsoft.com/office/powerpoint/2010/main" val="103565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75790"/>
            <a:ext cx="8229600" cy="919610"/>
          </a:xfrm>
        </p:spPr>
        <p:txBody>
          <a:bodyPr anchor="t">
            <a:normAutofit fontScale="90000"/>
          </a:bodyPr>
          <a:lstStyle/>
          <a:p>
            <a:r>
              <a:rPr lang="en-US" altLang="en-US" sz="3600" u="sng" dirty="0" smtClean="0"/>
              <a:t>Who can file a Mechanic’s </a:t>
            </a:r>
            <a:r>
              <a:rPr lang="en-US" altLang="en-US" sz="3600" u="sng" dirty="0"/>
              <a:t>L</a:t>
            </a:r>
            <a:r>
              <a:rPr lang="en-US" altLang="en-US" sz="3600" u="sng" dirty="0" smtClean="0"/>
              <a:t>ien </a:t>
            </a:r>
            <a:r>
              <a:rPr lang="en-US" altLang="en-US" sz="3600" u="sng" dirty="0"/>
              <a:t>C</a:t>
            </a:r>
            <a:r>
              <a:rPr lang="en-US" altLang="en-US" sz="3600" u="sng" dirty="0" smtClean="0"/>
              <a:t>laim</a:t>
            </a:r>
            <a:r>
              <a:rPr lang="en-US" altLang="en-US" sz="3600" dirty="0" smtClean="0"/>
              <a:t>?</a:t>
            </a:r>
            <a:r>
              <a:rPr lang="en-US" altLang="en-US" sz="6000" dirty="0"/>
              <a:t/>
            </a:r>
            <a:br>
              <a:rPr lang="en-US" altLang="en-US" sz="6000" dirty="0"/>
            </a:br>
            <a:endParaRPr lang="en-US" dirty="0"/>
          </a:p>
        </p:txBody>
      </p:sp>
      <p:sp>
        <p:nvSpPr>
          <p:cNvPr id="2" name="Content Placeholder 1"/>
          <p:cNvSpPr>
            <a:spLocks noGrp="1"/>
          </p:cNvSpPr>
          <p:nvPr>
            <p:ph idx="1"/>
          </p:nvPr>
        </p:nvSpPr>
        <p:spPr>
          <a:xfrm>
            <a:off x="457200" y="1280160"/>
            <a:ext cx="8229600" cy="3139440"/>
          </a:xfrm>
        </p:spPr>
        <p:txBody>
          <a:bodyPr/>
          <a:lstStyle/>
          <a:p>
            <a:r>
              <a:rPr lang="en-US" altLang="en-US" dirty="0" smtClean="0"/>
              <a:t>General or Prime </a:t>
            </a:r>
            <a:r>
              <a:rPr lang="en-US" altLang="en-US" dirty="0"/>
              <a:t>Contractor</a:t>
            </a:r>
          </a:p>
          <a:p>
            <a:endParaRPr lang="en-US" altLang="en-US" dirty="0"/>
          </a:p>
          <a:p>
            <a:r>
              <a:rPr lang="en-US" altLang="en-US" dirty="0" smtClean="0"/>
              <a:t>Subcontractor/Supplier (1</a:t>
            </a:r>
            <a:r>
              <a:rPr lang="en-US" altLang="en-US" baseline="30000" dirty="0" smtClean="0"/>
              <a:t>st</a:t>
            </a:r>
            <a:r>
              <a:rPr lang="en-US" altLang="en-US" dirty="0" smtClean="0"/>
              <a:t> Tier)</a:t>
            </a:r>
            <a:endParaRPr lang="en-US" altLang="en-US" dirty="0"/>
          </a:p>
          <a:p>
            <a:pPr>
              <a:buFont typeface="Arial" charset="0"/>
              <a:buNone/>
            </a:pPr>
            <a:endParaRPr lang="en-US" altLang="en-US" dirty="0"/>
          </a:p>
          <a:p>
            <a:r>
              <a:rPr lang="en-US" altLang="en-US" dirty="0" smtClean="0"/>
              <a:t>Sub-subcontractor/Supplier (2</a:t>
            </a:r>
            <a:r>
              <a:rPr lang="en-US" altLang="en-US" baseline="30000" dirty="0" smtClean="0"/>
              <a:t>nd</a:t>
            </a:r>
            <a:r>
              <a:rPr lang="en-US" altLang="en-US" dirty="0" smtClean="0"/>
              <a:t> Tier)</a:t>
            </a: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E800DAA3-901B-4E50-9BF2-A31779F112F9}" type="slidenum">
              <a:rPr lang="en-US" smtClean="0"/>
              <a:pPr>
                <a:defRPr/>
              </a:pPr>
              <a:t>3</a:t>
            </a:fld>
            <a:endParaRPr lang="en-US" dirty="0"/>
          </a:p>
        </p:txBody>
      </p:sp>
    </p:spTree>
    <p:extLst>
      <p:ext uri="{BB962C8B-B14F-4D97-AF65-F5344CB8AC3E}">
        <p14:creationId xmlns:p14="http://schemas.microsoft.com/office/powerpoint/2010/main" val="201528785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495300" y="381000"/>
            <a:ext cx="8229600" cy="1101724"/>
          </a:xfrm>
        </p:spPr>
        <p:txBody>
          <a:bodyPr anchor="t">
            <a:normAutofit fontScale="90000"/>
          </a:bodyPr>
          <a:lstStyle/>
          <a:p>
            <a:pPr fontAlgn="auto">
              <a:spcAft>
                <a:spcPts val="0"/>
              </a:spcAft>
              <a:defRPr/>
            </a:pPr>
            <a:r>
              <a:rPr lang="en-US" sz="3600" dirty="0" smtClean="0"/>
              <a:t>Pennsylvania </a:t>
            </a:r>
            <a:r>
              <a:rPr lang="en-US" sz="3600" dirty="0"/>
              <a:t>mechanics’ lien law - Historical </a:t>
            </a:r>
            <a:r>
              <a:rPr lang="en-US" sz="3600" dirty="0" smtClean="0"/>
              <a:t>Problems</a:t>
            </a:r>
            <a:r>
              <a:rPr lang="en-US" sz="3600" u="sng" dirty="0" smtClean="0"/>
              <a:t/>
            </a:r>
            <a:br>
              <a:rPr lang="en-US" sz="3600" u="sng" dirty="0" smtClean="0"/>
            </a:br>
            <a:r>
              <a:rPr lang="en-US" sz="3600" u="sng" dirty="0"/>
              <a:t/>
            </a:r>
            <a:br>
              <a:rPr lang="en-US" sz="3600" u="sng" dirty="0"/>
            </a:br>
            <a:r>
              <a:rPr lang="en-US" sz="3600" u="sng" dirty="0" smtClean="0"/>
              <a:t> </a:t>
            </a:r>
          </a:p>
        </p:txBody>
      </p:sp>
      <p:sp>
        <p:nvSpPr>
          <p:cNvPr id="20482" name="Rectangle 6"/>
          <p:cNvSpPr>
            <a:spLocks noGrp="1" noChangeArrowheads="1"/>
          </p:cNvSpPr>
          <p:nvPr>
            <p:ph idx="1"/>
          </p:nvPr>
        </p:nvSpPr>
        <p:spPr>
          <a:xfrm>
            <a:off x="514126" y="1600200"/>
            <a:ext cx="8305800" cy="4572000"/>
          </a:xfrm>
        </p:spPr>
        <p:txBody>
          <a:bodyPr>
            <a:normAutofit/>
          </a:bodyPr>
          <a:lstStyle/>
          <a:p>
            <a:pPr marL="609600" indent="-609600"/>
            <a:r>
              <a:rPr lang="en-US" altLang="en-US" sz="2800" b="1" dirty="0" smtClean="0"/>
              <a:t>PA Construction Notices </a:t>
            </a:r>
            <a:r>
              <a:rPr lang="en-US" altLang="en-US" sz="2800" b="1" dirty="0" smtClean="0"/>
              <a:t>Directory </a:t>
            </a:r>
            <a:r>
              <a:rPr lang="en-US" altLang="en-US" sz="2800" b="1" dirty="0" smtClean="0"/>
              <a:t>Reduces or Eliminates the following problems:</a:t>
            </a:r>
          </a:p>
          <a:p>
            <a:pPr marL="865188" lvl="1" indent="-609600"/>
            <a:r>
              <a:rPr lang="en-US" altLang="en-US" sz="2100" dirty="0" smtClean="0"/>
              <a:t>Inability to identify potential lien claimants</a:t>
            </a:r>
          </a:p>
          <a:p>
            <a:pPr marL="865188" lvl="1" indent="-609600"/>
            <a:r>
              <a:rPr lang="en-US" altLang="en-US" sz="2100" dirty="0" smtClean="0"/>
              <a:t>Phantom subcontractor liens </a:t>
            </a:r>
          </a:p>
          <a:p>
            <a:pPr marL="865188" lvl="1" indent="-609600"/>
            <a:r>
              <a:rPr lang="en-US" altLang="en-US" sz="2100" dirty="0" smtClean="0"/>
              <a:t>Owners – risk of liens from unpaid subs and suppliers (first and second tier)</a:t>
            </a:r>
          </a:p>
          <a:p>
            <a:pPr marL="865188" lvl="1" indent="-609600"/>
            <a:r>
              <a:rPr lang="en-US" altLang="en-US" sz="2100" dirty="0" smtClean="0"/>
              <a:t>Contractors - Risk of liens from second tier subs and suppliers</a:t>
            </a:r>
          </a:p>
          <a:p>
            <a:pPr marL="865188" lvl="1" indent="-609600"/>
            <a:r>
              <a:rPr lang="en-US" altLang="en-US" sz="2100" dirty="0" smtClean="0"/>
              <a:t>Mirror other states – Notice of Commencement and Notice of Furnishing </a:t>
            </a:r>
            <a:r>
              <a:rPr lang="en-US" altLang="en-US" sz="2100" dirty="0" smtClean="0"/>
              <a:t>– Ohio, Florida</a:t>
            </a:r>
            <a:endParaRPr lang="en-US" altLang="en-US" dirty="0" smtClean="0"/>
          </a:p>
        </p:txBody>
      </p:sp>
      <p:sp>
        <p:nvSpPr>
          <p:cNvPr id="2" name="Footer Placeholder 1"/>
          <p:cNvSpPr>
            <a:spLocks noGrp="1"/>
          </p:cNvSpPr>
          <p:nvPr>
            <p:ph type="ftr" sz="quarter" idx="11"/>
          </p:nvPr>
        </p:nvSpPr>
        <p:spPr>
          <a:xfrm>
            <a:off x="4343400" y="6324600"/>
            <a:ext cx="2351088" cy="365125"/>
          </a:xfrm>
        </p:spPr>
        <p:txBody>
          <a:bodyPr/>
          <a:lstStyle/>
          <a:p>
            <a:pPr>
              <a:defRPr/>
            </a:pPr>
            <a:endParaRPr lang="en-US" dirty="0"/>
          </a:p>
        </p:txBody>
      </p:sp>
      <p:sp>
        <p:nvSpPr>
          <p:cNvPr id="3" name="Slide Number Placeholder 2"/>
          <p:cNvSpPr>
            <a:spLocks noGrp="1"/>
          </p:cNvSpPr>
          <p:nvPr>
            <p:ph type="sldNum" sz="quarter" idx="12"/>
          </p:nvPr>
        </p:nvSpPr>
        <p:spPr/>
        <p:txBody>
          <a:bodyPr/>
          <a:lstStyle/>
          <a:p>
            <a:pPr>
              <a:defRPr/>
            </a:pPr>
            <a:fld id="{0E631F92-DF67-476D-B716-359CA94B1DE4}" type="slidenum">
              <a:rPr lang="en-US" smtClean="0"/>
              <a:pPr>
                <a:defRPr/>
              </a:pPr>
              <a:t>4</a:t>
            </a:fld>
            <a:endParaRPr lang="en-US" dirty="0"/>
          </a:p>
        </p:txBody>
      </p:sp>
    </p:spTree>
    <p:extLst>
      <p:ext uri="{BB962C8B-B14F-4D97-AF65-F5344CB8AC3E}">
        <p14:creationId xmlns:p14="http://schemas.microsoft.com/office/powerpoint/2010/main" val="382036835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chor="t">
            <a:normAutofit/>
          </a:bodyPr>
          <a:lstStyle/>
          <a:p>
            <a:pPr>
              <a:defRPr/>
            </a:pPr>
            <a:r>
              <a:rPr lang="en-US" sz="3200" dirty="0" smtClean="0"/>
              <a:t>PA Construction Notices Directory</a:t>
            </a:r>
            <a:endParaRPr lang="en-US" sz="3200" dirty="0"/>
          </a:p>
        </p:txBody>
      </p:sp>
      <p:sp>
        <p:nvSpPr>
          <p:cNvPr id="23554" name="Content Placeholder 1"/>
          <p:cNvSpPr>
            <a:spLocks noGrp="1"/>
          </p:cNvSpPr>
          <p:nvPr>
            <p:ph idx="1"/>
          </p:nvPr>
        </p:nvSpPr>
        <p:spPr>
          <a:xfrm>
            <a:off x="152400" y="987910"/>
            <a:ext cx="8534400" cy="4955689"/>
          </a:xfrm>
        </p:spPr>
        <p:txBody>
          <a:bodyPr/>
          <a:lstStyle/>
          <a:p>
            <a:pPr lvl="1">
              <a:buClr>
                <a:srgbClr val="2DA2BF"/>
              </a:buClr>
            </a:pPr>
            <a:r>
              <a:rPr lang="en-US" altLang="en-US" sz="2400" dirty="0" smtClean="0">
                <a:solidFill>
                  <a:srgbClr val="000000"/>
                </a:solidFill>
              </a:rPr>
              <a:t>State-wide database for registration of projects and filing notices</a:t>
            </a:r>
          </a:p>
          <a:p>
            <a:pPr lvl="1">
              <a:buClr>
                <a:srgbClr val="2DA2BF"/>
              </a:buClr>
            </a:pPr>
            <a:r>
              <a:rPr lang="en-US" altLang="en-US" sz="2400" dirty="0" smtClean="0">
                <a:solidFill>
                  <a:srgbClr val="000000"/>
                </a:solidFill>
              </a:rPr>
              <a:t>Effective December 31, </a:t>
            </a:r>
            <a:r>
              <a:rPr lang="en-US" altLang="en-US" sz="2400" dirty="0" smtClean="0">
                <a:solidFill>
                  <a:srgbClr val="000000"/>
                </a:solidFill>
              </a:rPr>
              <a:t>2016 and </a:t>
            </a:r>
            <a:r>
              <a:rPr lang="en-US" altLang="en-US" sz="2400" dirty="0" smtClean="0">
                <a:solidFill>
                  <a:srgbClr val="000000"/>
                </a:solidFill>
              </a:rPr>
              <a:t>controlled by </a:t>
            </a:r>
            <a:r>
              <a:rPr lang="en-US" altLang="en-US" sz="2400" dirty="0" err="1" smtClean="0">
                <a:solidFill>
                  <a:srgbClr val="000000"/>
                </a:solidFill>
              </a:rPr>
              <a:t>Dept</a:t>
            </a:r>
            <a:r>
              <a:rPr lang="en-US" altLang="en-US" sz="2400" dirty="0" smtClean="0">
                <a:solidFill>
                  <a:srgbClr val="000000"/>
                </a:solidFill>
              </a:rPr>
              <a:t> of General Services (</a:t>
            </a:r>
            <a:r>
              <a:rPr lang="en-US" altLang="en-US" sz="2400" dirty="0" err="1" smtClean="0">
                <a:solidFill>
                  <a:srgbClr val="000000"/>
                </a:solidFill>
              </a:rPr>
              <a:t>DGS</a:t>
            </a:r>
            <a:r>
              <a:rPr lang="en-US" altLang="en-US" sz="2400" dirty="0" smtClean="0">
                <a:solidFill>
                  <a:srgbClr val="000000"/>
                </a:solidFill>
              </a:rPr>
              <a:t>)</a:t>
            </a:r>
          </a:p>
          <a:p>
            <a:pPr lvl="0">
              <a:buClr>
                <a:srgbClr val="2DA2BF"/>
              </a:buClr>
            </a:pPr>
            <a:r>
              <a:rPr lang="en-US" altLang="en-US" sz="2500" dirty="0">
                <a:solidFill>
                  <a:srgbClr val="000000"/>
                </a:solidFill>
              </a:rPr>
              <a:t>State-wide internet database for registration of projects and filing notices (as of 12/31/16)</a:t>
            </a:r>
            <a:endParaRPr lang="en-US" sz="2500" dirty="0">
              <a:solidFill>
                <a:prstClr val="black"/>
              </a:solidFill>
              <a:hlinkClick r:id=""/>
            </a:endParaRPr>
          </a:p>
          <a:p>
            <a:pPr lvl="1">
              <a:buClr>
                <a:srgbClr val="2DA2BF"/>
              </a:buClr>
              <a:defRPr/>
            </a:pPr>
            <a:r>
              <a:rPr lang="en-US" sz="2100" b="1" dirty="0">
                <a:solidFill>
                  <a:prstClr val="black"/>
                </a:solidFill>
              </a:rPr>
              <a:t>https://apps.pa.gov/scnd or http://www.scnd.pa.gov/</a:t>
            </a:r>
          </a:p>
          <a:p>
            <a:pPr lvl="1">
              <a:buClr>
                <a:srgbClr val="2DA2BF"/>
              </a:buClr>
            </a:pPr>
            <a:endParaRPr lang="en-US" altLang="en-US" sz="2400" dirty="0" smtClean="0">
              <a:solidFill>
                <a:srgbClr val="000000"/>
              </a:solidFill>
            </a:endParaRPr>
          </a:p>
          <a:p>
            <a:pPr marL="630238" lvl="2" indent="0">
              <a:buClr>
                <a:srgbClr val="2DA2BF"/>
              </a:buClr>
              <a:buNone/>
            </a:pPr>
            <a:endParaRPr lang="en-US" altLang="en-US" dirty="0" smtClean="0">
              <a:solidFill>
                <a:srgbClr val="000000"/>
              </a:solidFill>
            </a:endParaRPr>
          </a:p>
          <a:p>
            <a:pPr marL="109537" indent="0">
              <a:buNone/>
            </a:pPr>
            <a:endParaRPr lang="en-US" altLang="en-US" dirty="0" smtClean="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B59D05C9-177B-4845-BF6B-EB398E758297}" type="slidenum">
              <a:rPr lang="en-US" smtClean="0"/>
              <a:pPr>
                <a:defRPr/>
              </a:pPr>
              <a:t>5</a:t>
            </a:fld>
            <a:endParaRPr lang="en-US" dirty="0"/>
          </a:p>
        </p:txBody>
      </p:sp>
    </p:spTree>
    <p:extLst>
      <p:ext uri="{BB962C8B-B14F-4D97-AF65-F5344CB8AC3E}">
        <p14:creationId xmlns:p14="http://schemas.microsoft.com/office/powerpoint/2010/main" val="20489702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chor="t">
            <a:normAutofit/>
          </a:bodyPr>
          <a:lstStyle/>
          <a:p>
            <a:pPr>
              <a:defRPr/>
            </a:pPr>
            <a:r>
              <a:rPr lang="en-US" sz="3200" dirty="0" smtClean="0"/>
              <a:t>PA Construction Notices Directory</a:t>
            </a:r>
            <a:endParaRPr lang="en-US" sz="3200" dirty="0"/>
          </a:p>
        </p:txBody>
      </p:sp>
      <p:sp>
        <p:nvSpPr>
          <p:cNvPr id="23554" name="Content Placeholder 1"/>
          <p:cNvSpPr>
            <a:spLocks noGrp="1"/>
          </p:cNvSpPr>
          <p:nvPr>
            <p:ph idx="1"/>
          </p:nvPr>
        </p:nvSpPr>
        <p:spPr>
          <a:xfrm>
            <a:off x="152400" y="987910"/>
            <a:ext cx="8534400" cy="4955689"/>
          </a:xfrm>
        </p:spPr>
        <p:txBody>
          <a:bodyPr/>
          <a:lstStyle/>
          <a:p>
            <a:pPr lvl="1">
              <a:buClr>
                <a:srgbClr val="2DA2BF"/>
              </a:buClr>
            </a:pPr>
            <a:r>
              <a:rPr lang="en-US" altLang="en-US" sz="2800" dirty="0" smtClean="0">
                <a:solidFill>
                  <a:srgbClr val="000000"/>
                </a:solidFill>
              </a:rPr>
              <a:t>What projects must be registered?</a:t>
            </a:r>
            <a:endParaRPr lang="en-US" altLang="en-US" sz="2800" dirty="0" smtClean="0">
              <a:solidFill>
                <a:srgbClr val="000000"/>
              </a:solidFill>
            </a:endParaRPr>
          </a:p>
          <a:p>
            <a:pPr lvl="2">
              <a:buClr>
                <a:srgbClr val="2DA2BF"/>
              </a:buClr>
            </a:pPr>
            <a:r>
              <a:rPr lang="en-US" altLang="en-US" sz="2400" dirty="0" smtClean="0">
                <a:solidFill>
                  <a:srgbClr val="000000"/>
                </a:solidFill>
              </a:rPr>
              <a:t>Private </a:t>
            </a:r>
            <a:r>
              <a:rPr lang="en-US" altLang="en-US" sz="2400" dirty="0" smtClean="0">
                <a:solidFill>
                  <a:srgbClr val="000000"/>
                </a:solidFill>
              </a:rPr>
              <a:t>projects over $1.5 million</a:t>
            </a:r>
          </a:p>
          <a:p>
            <a:pPr lvl="2">
              <a:buClr>
                <a:srgbClr val="2DA2BF"/>
              </a:buClr>
            </a:pPr>
            <a:r>
              <a:rPr lang="en-US" altLang="en-US" sz="2400" dirty="0" smtClean="0">
                <a:solidFill>
                  <a:srgbClr val="000000"/>
                </a:solidFill>
              </a:rPr>
              <a:t>Owners / General Contractors</a:t>
            </a:r>
          </a:p>
          <a:p>
            <a:pPr lvl="3">
              <a:buClr>
                <a:srgbClr val="2DA2BF"/>
              </a:buClr>
            </a:pPr>
            <a:r>
              <a:rPr lang="en-US" altLang="en-US" sz="2400" dirty="0" smtClean="0">
                <a:solidFill>
                  <a:srgbClr val="000000"/>
                </a:solidFill>
              </a:rPr>
              <a:t>Notice of Commencement</a:t>
            </a:r>
          </a:p>
          <a:p>
            <a:pPr lvl="3">
              <a:buClr>
                <a:srgbClr val="2DA2BF"/>
              </a:buClr>
            </a:pPr>
            <a:r>
              <a:rPr lang="en-US" altLang="en-US" sz="2400" dirty="0" smtClean="0">
                <a:solidFill>
                  <a:srgbClr val="000000"/>
                </a:solidFill>
              </a:rPr>
              <a:t>Notice of Completion - voluntary</a:t>
            </a:r>
          </a:p>
          <a:p>
            <a:pPr lvl="2">
              <a:buClr>
                <a:srgbClr val="2DA2BF"/>
              </a:buClr>
            </a:pPr>
            <a:r>
              <a:rPr lang="en-US" altLang="en-US" sz="2400" dirty="0" smtClean="0">
                <a:solidFill>
                  <a:srgbClr val="000000"/>
                </a:solidFill>
              </a:rPr>
              <a:t>Subcontractors / Suppliers</a:t>
            </a:r>
          </a:p>
          <a:p>
            <a:pPr lvl="3">
              <a:buClr>
                <a:srgbClr val="2DA2BF"/>
              </a:buClr>
            </a:pPr>
            <a:r>
              <a:rPr lang="en-US" altLang="en-US" sz="2400" dirty="0" smtClean="0">
                <a:solidFill>
                  <a:srgbClr val="000000"/>
                </a:solidFill>
              </a:rPr>
              <a:t>Notice of Furnishing</a:t>
            </a:r>
          </a:p>
          <a:p>
            <a:pPr lvl="3">
              <a:buClr>
                <a:srgbClr val="2DA2BF"/>
              </a:buClr>
            </a:pPr>
            <a:r>
              <a:rPr lang="en-US" altLang="en-US" sz="2400" dirty="0" smtClean="0">
                <a:solidFill>
                  <a:srgbClr val="000000"/>
                </a:solidFill>
              </a:rPr>
              <a:t>Notice of Nonpayment - voluntary</a:t>
            </a:r>
            <a:endParaRPr lang="en-US" altLang="en-US" sz="2400" dirty="0">
              <a:solidFill>
                <a:srgbClr val="000000"/>
              </a:solidFill>
            </a:endParaRPr>
          </a:p>
          <a:p>
            <a:pPr marL="630238" lvl="2" indent="0">
              <a:buClr>
                <a:srgbClr val="2DA2BF"/>
              </a:buClr>
              <a:buNone/>
            </a:pPr>
            <a:endParaRPr lang="en-US" altLang="en-US" dirty="0" smtClean="0">
              <a:solidFill>
                <a:srgbClr val="000000"/>
              </a:solidFill>
            </a:endParaRPr>
          </a:p>
          <a:p>
            <a:pPr marL="109537" indent="0">
              <a:buNone/>
            </a:pPr>
            <a:endParaRPr lang="en-US" altLang="en-US" dirty="0" smtClean="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B59D05C9-177B-4845-BF6B-EB398E758297}" type="slidenum">
              <a:rPr lang="en-US" smtClean="0"/>
              <a:pPr>
                <a:defRPr/>
              </a:pPr>
              <a:t>6</a:t>
            </a:fld>
            <a:endParaRPr lang="en-US" dirty="0"/>
          </a:p>
        </p:txBody>
      </p:sp>
    </p:spTree>
    <p:extLst>
      <p:ext uri="{BB962C8B-B14F-4D97-AF65-F5344CB8AC3E}">
        <p14:creationId xmlns:p14="http://schemas.microsoft.com/office/powerpoint/2010/main" val="196711937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04862"/>
          </a:xfrm>
        </p:spPr>
        <p:txBody>
          <a:bodyPr anchor="t">
            <a:normAutofit/>
          </a:bodyPr>
          <a:lstStyle/>
          <a:p>
            <a:pPr>
              <a:defRPr/>
            </a:pPr>
            <a:r>
              <a:rPr lang="en-US" sz="3200" dirty="0" smtClean="0"/>
              <a:t>PA Construction </a:t>
            </a:r>
            <a:r>
              <a:rPr lang="en-US" sz="3200" dirty="0"/>
              <a:t>Notices Directory</a:t>
            </a:r>
          </a:p>
        </p:txBody>
      </p:sp>
      <p:sp>
        <p:nvSpPr>
          <p:cNvPr id="21506" name="Content Placeholder 1"/>
          <p:cNvSpPr>
            <a:spLocks noGrp="1"/>
          </p:cNvSpPr>
          <p:nvPr>
            <p:ph idx="1"/>
          </p:nvPr>
        </p:nvSpPr>
        <p:spPr>
          <a:xfrm>
            <a:off x="474233" y="914400"/>
            <a:ext cx="8229600" cy="5181600"/>
          </a:xfrm>
        </p:spPr>
        <p:txBody>
          <a:bodyPr>
            <a:normAutofit/>
          </a:bodyPr>
          <a:lstStyle/>
          <a:p>
            <a:r>
              <a:rPr lang="en-US" sz="2400" dirty="0" smtClean="0"/>
              <a:t>Filing Notice </a:t>
            </a:r>
            <a:r>
              <a:rPr lang="en-US" sz="2400" dirty="0"/>
              <a:t>of Commencement</a:t>
            </a:r>
            <a:endParaRPr lang="en-US" altLang="en-US" sz="2400" dirty="0" smtClean="0"/>
          </a:p>
          <a:p>
            <a:pPr lvl="1"/>
            <a:r>
              <a:rPr lang="en-US" altLang="en-US" sz="2400" dirty="0" smtClean="0"/>
              <a:t>Allows </a:t>
            </a:r>
            <a:r>
              <a:rPr lang="en-US" altLang="en-US" sz="2400" dirty="0"/>
              <a:t>a</a:t>
            </a:r>
            <a:r>
              <a:rPr lang="en-US" altLang="en-US" sz="2400" dirty="0" smtClean="0"/>
              <a:t>n </a:t>
            </a:r>
            <a:r>
              <a:rPr lang="en-US" altLang="en-US" sz="2400" dirty="0" smtClean="0"/>
              <a:t>Owner and GC </a:t>
            </a:r>
            <a:r>
              <a:rPr lang="en-US" altLang="en-US" sz="2400" dirty="0" smtClean="0"/>
              <a:t>to limit number of potential subcontractor/ suppliers lien claimants</a:t>
            </a:r>
          </a:p>
          <a:p>
            <a:pPr lvl="2"/>
            <a:r>
              <a:rPr lang="en-US" altLang="en-US" sz="2400" dirty="0" smtClean="0"/>
              <a:t>File prior to commencement of labor, work or furnishing of materials on Project</a:t>
            </a:r>
          </a:p>
          <a:p>
            <a:pPr lvl="1"/>
            <a:r>
              <a:rPr lang="en-US" altLang="en-US" sz="2400" dirty="0" smtClean="0"/>
              <a:t>Where Owner files Notice of Commencement</a:t>
            </a:r>
          </a:p>
          <a:p>
            <a:pPr lvl="2"/>
            <a:r>
              <a:rPr lang="en-US" altLang="en-US" sz="2400" dirty="0" smtClean="0"/>
              <a:t>Subcontractors / suppliers required to file Notice of Furnishing</a:t>
            </a:r>
          </a:p>
          <a:p>
            <a:pPr lvl="3"/>
            <a:r>
              <a:rPr lang="en-US" altLang="en-US" sz="2400" b="1" dirty="0" smtClean="0"/>
              <a:t>45 days </a:t>
            </a:r>
            <a:r>
              <a:rPr lang="en-US" altLang="en-US" sz="2400" dirty="0" smtClean="0"/>
              <a:t>after sub/supplier first performs work or provides materials</a:t>
            </a:r>
          </a:p>
          <a:p>
            <a:pPr lvl="1"/>
            <a:r>
              <a:rPr lang="en-US" altLang="en-US" sz="2400" dirty="0" smtClean="0"/>
              <a:t>Subcontractors / suppliers that fail to timely file Notice of Furnishing </a:t>
            </a:r>
            <a:r>
              <a:rPr lang="en-US" altLang="en-US" sz="2400" b="1" dirty="0" smtClean="0"/>
              <a:t>forfeit</a:t>
            </a:r>
            <a:r>
              <a:rPr lang="en-US" altLang="en-US" sz="2400" dirty="0" smtClean="0"/>
              <a:t> mechanic’s lien rights</a:t>
            </a:r>
          </a:p>
          <a:p>
            <a:pPr lvl="2"/>
            <a:endParaRPr lang="en-US" altLang="en-US" sz="1800" dirty="0" smtClean="0"/>
          </a:p>
          <a:p>
            <a:pPr lvl="1"/>
            <a:endParaRPr lang="en-US" altLang="en-US" dirty="0" smtClean="0"/>
          </a:p>
          <a:p>
            <a:pPr lvl="2"/>
            <a:endParaRPr lang="en-US" altLang="en-US" dirty="0" smtClean="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E29433-2FDC-4FC1-85FA-0A6C23EA2811}" type="slidenum">
              <a:rPr lang="en-US" smtClean="0"/>
              <a:pPr>
                <a:defRPr/>
              </a:pPr>
              <a:t>7</a:t>
            </a:fld>
            <a:endParaRPr lang="en-US" dirty="0"/>
          </a:p>
        </p:txBody>
      </p:sp>
    </p:spTree>
    <p:extLst>
      <p:ext uri="{BB962C8B-B14F-4D97-AF65-F5344CB8AC3E}">
        <p14:creationId xmlns:p14="http://schemas.microsoft.com/office/powerpoint/2010/main" val="36301781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38187"/>
          </a:xfrm>
        </p:spPr>
        <p:txBody>
          <a:bodyPr anchor="t">
            <a:normAutofit/>
          </a:bodyPr>
          <a:lstStyle/>
          <a:p>
            <a:pPr>
              <a:defRPr/>
            </a:pPr>
            <a:r>
              <a:rPr lang="en-US" sz="3200" dirty="0">
                <a:solidFill>
                  <a:srgbClr val="464646"/>
                </a:solidFill>
              </a:rPr>
              <a:t>PA Construction Notices Directory</a:t>
            </a:r>
            <a:endParaRPr lang="en-US" dirty="0"/>
          </a:p>
        </p:txBody>
      </p:sp>
      <p:sp>
        <p:nvSpPr>
          <p:cNvPr id="23554" name="Content Placeholder 1"/>
          <p:cNvSpPr>
            <a:spLocks noGrp="1"/>
          </p:cNvSpPr>
          <p:nvPr>
            <p:ph idx="1"/>
          </p:nvPr>
        </p:nvSpPr>
        <p:spPr>
          <a:xfrm>
            <a:off x="152399" y="1012825"/>
            <a:ext cx="8494713" cy="5068831"/>
          </a:xfrm>
        </p:spPr>
        <p:txBody>
          <a:bodyPr>
            <a:normAutofit/>
          </a:bodyPr>
          <a:lstStyle/>
          <a:p>
            <a:pPr lvl="1"/>
            <a:r>
              <a:rPr lang="en-US" altLang="en-US" sz="2800" dirty="0" smtClean="0"/>
              <a:t>Reduction </a:t>
            </a:r>
            <a:r>
              <a:rPr lang="en-US" altLang="en-US" sz="2800" dirty="0"/>
              <a:t>of risk for Owners and Contractors </a:t>
            </a:r>
          </a:p>
          <a:p>
            <a:pPr lvl="2"/>
            <a:r>
              <a:rPr lang="en-US" altLang="en-US" sz="2400" dirty="0"/>
              <a:t>Progress and Final Lien Waivers</a:t>
            </a:r>
          </a:p>
          <a:p>
            <a:pPr lvl="2"/>
            <a:r>
              <a:rPr lang="en-US" altLang="en-US" sz="2400" dirty="0"/>
              <a:t>Final payment and Project </a:t>
            </a:r>
            <a:r>
              <a:rPr lang="en-US" altLang="en-US" sz="2400" dirty="0" smtClean="0"/>
              <a:t>closeout</a:t>
            </a:r>
            <a:endParaRPr lang="en-US" altLang="en-US" sz="2400" dirty="0"/>
          </a:p>
          <a:p>
            <a:pPr marL="514350" lvl="2" indent="-182563"/>
            <a:r>
              <a:rPr lang="en-US" altLang="en-US" sz="2800" dirty="0"/>
              <a:t>General</a:t>
            </a:r>
            <a:r>
              <a:rPr lang="en-US" altLang="en-US" sz="2800" dirty="0"/>
              <a:t> Contractor can file Notice of Commencement for Owner</a:t>
            </a:r>
          </a:p>
          <a:p>
            <a:pPr lvl="3"/>
            <a:r>
              <a:rPr lang="en-US" altLang="en-US" sz="2400" dirty="0" smtClean="0"/>
              <a:t>Owner can authorize GC by contract to file Notice of Commencement </a:t>
            </a:r>
          </a:p>
          <a:p>
            <a:pPr lvl="4"/>
            <a:r>
              <a:rPr lang="en-US" altLang="en-US" sz="2400" dirty="0" smtClean="0"/>
              <a:t>BUT lien </a:t>
            </a:r>
            <a:r>
              <a:rPr lang="en-US" altLang="en-US" sz="2400" dirty="0" smtClean="0"/>
              <a:t>law provides that Owner continues to assume responsibility for Contractor’s actions in filing Notices on Owner’s behalf</a:t>
            </a:r>
          </a:p>
          <a:p>
            <a:pPr lvl="4">
              <a:defRPr/>
            </a:pPr>
            <a:r>
              <a:rPr lang="en-US" altLang="en-US" sz="2400" b="1" dirty="0" smtClean="0"/>
              <a:t>Best idea</a:t>
            </a:r>
            <a:r>
              <a:rPr lang="en-US" altLang="en-US" sz="2400" dirty="0" smtClean="0"/>
              <a:t>:  Owner </a:t>
            </a:r>
            <a:r>
              <a:rPr lang="en-US" altLang="en-US" sz="2400" dirty="0"/>
              <a:t>should </a:t>
            </a:r>
            <a:r>
              <a:rPr lang="en-US" altLang="en-US" sz="2400" dirty="0" smtClean="0"/>
              <a:t>control process and file Notice of </a:t>
            </a:r>
            <a:r>
              <a:rPr lang="en-US" altLang="en-US" sz="2400" dirty="0" smtClean="0"/>
              <a:t>Commencement</a:t>
            </a:r>
            <a:endParaRPr lang="en-US" sz="2000" dirty="0" smtClean="0"/>
          </a:p>
          <a:p>
            <a:pPr>
              <a:defRPr/>
            </a:pPr>
            <a:endParaRPr lang="en-US" dirty="0" smtClean="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BA78584-C5E8-4E7D-9F05-818A262412F1}" type="slidenum">
              <a:rPr lang="en-US" smtClean="0"/>
              <a:pPr>
                <a:defRPr/>
              </a:pPr>
              <a:t>8</a:t>
            </a:fld>
            <a:endParaRPr lang="en-US" dirty="0"/>
          </a:p>
        </p:txBody>
      </p:sp>
    </p:spTree>
    <p:extLst>
      <p:ext uri="{BB962C8B-B14F-4D97-AF65-F5344CB8AC3E}">
        <p14:creationId xmlns:p14="http://schemas.microsoft.com/office/powerpoint/2010/main" val="362471130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nchor="t">
            <a:normAutofit/>
          </a:bodyPr>
          <a:lstStyle/>
          <a:p>
            <a:pPr>
              <a:defRPr/>
            </a:pPr>
            <a:r>
              <a:rPr lang="en-US" sz="3200" dirty="0">
                <a:solidFill>
                  <a:srgbClr val="464646"/>
                </a:solidFill>
              </a:rPr>
              <a:t>PA Construction Notices Directory</a:t>
            </a:r>
            <a:endParaRPr lang="en-US" dirty="0"/>
          </a:p>
        </p:txBody>
      </p:sp>
      <p:sp>
        <p:nvSpPr>
          <p:cNvPr id="27650" name="Content Placeholder 1"/>
          <p:cNvSpPr>
            <a:spLocks noGrp="1"/>
          </p:cNvSpPr>
          <p:nvPr>
            <p:ph idx="1"/>
          </p:nvPr>
        </p:nvSpPr>
        <p:spPr>
          <a:xfrm>
            <a:off x="417513" y="920674"/>
            <a:ext cx="8229600" cy="5099125"/>
          </a:xfrm>
        </p:spPr>
        <p:txBody>
          <a:bodyPr>
            <a:normAutofit/>
          </a:bodyPr>
          <a:lstStyle/>
          <a:p>
            <a:pPr>
              <a:defRPr/>
            </a:pPr>
            <a:r>
              <a:rPr lang="en-US" sz="2400" dirty="0" smtClean="0"/>
              <a:t>Notice </a:t>
            </a:r>
            <a:r>
              <a:rPr lang="en-US" sz="2400" dirty="0" smtClean="0"/>
              <a:t>of Commencement content requirements</a:t>
            </a:r>
          </a:p>
          <a:p>
            <a:pPr lvl="1">
              <a:defRPr/>
            </a:pPr>
            <a:r>
              <a:rPr lang="en-US" dirty="0" smtClean="0"/>
              <a:t>Name, address, contact information and email address of Contractor</a:t>
            </a:r>
          </a:p>
          <a:p>
            <a:pPr lvl="1">
              <a:defRPr/>
            </a:pPr>
            <a:r>
              <a:rPr lang="en-US" dirty="0" smtClean="0"/>
              <a:t>Project Name</a:t>
            </a:r>
          </a:p>
          <a:p>
            <a:pPr lvl="1">
              <a:defRPr/>
            </a:pPr>
            <a:r>
              <a:rPr lang="en-US" dirty="0" smtClean="0"/>
              <a:t>Project Description</a:t>
            </a:r>
          </a:p>
          <a:p>
            <a:pPr lvl="1">
              <a:defRPr/>
            </a:pPr>
            <a:r>
              <a:rPr lang="en-US" dirty="0" smtClean="0"/>
              <a:t>Legal Description</a:t>
            </a:r>
          </a:p>
          <a:p>
            <a:pPr lvl="1">
              <a:defRPr/>
            </a:pPr>
            <a:r>
              <a:rPr lang="en-US" dirty="0" smtClean="0"/>
              <a:t>Parcel Tax ID number of each parcel included in subject property</a:t>
            </a:r>
          </a:p>
          <a:p>
            <a:pPr lvl="1">
              <a:defRPr/>
            </a:pPr>
            <a:r>
              <a:rPr lang="en-US" dirty="0" smtClean="0"/>
              <a:t>County in which project is located</a:t>
            </a:r>
          </a:p>
          <a:p>
            <a:pPr lvl="1">
              <a:defRPr/>
            </a:pPr>
            <a:r>
              <a:rPr lang="en-US" dirty="0" smtClean="0"/>
              <a:t>Building Permit number for the Project</a:t>
            </a:r>
          </a:p>
          <a:p>
            <a:pPr lvl="1">
              <a:defRPr/>
            </a:pPr>
            <a:r>
              <a:rPr lang="en-US" dirty="0"/>
              <a:t>Project </a:t>
            </a:r>
            <a:r>
              <a:rPr lang="en-US" dirty="0" smtClean="0"/>
              <a:t>address (if available)</a:t>
            </a:r>
          </a:p>
          <a:p>
            <a:pPr lvl="1">
              <a:defRPr/>
            </a:pPr>
            <a:r>
              <a:rPr lang="en-US" dirty="0" smtClean="0"/>
              <a:t>Surety - If </a:t>
            </a:r>
            <a:r>
              <a:rPr lang="en-US" dirty="0"/>
              <a:t>applicable, name and contact info of </a:t>
            </a:r>
            <a:r>
              <a:rPr lang="en-US" dirty="0" smtClean="0"/>
              <a:t>surety </a:t>
            </a:r>
            <a:r>
              <a:rPr lang="en-US" dirty="0"/>
              <a:t>for any </a:t>
            </a:r>
            <a:r>
              <a:rPr lang="en-US" dirty="0" smtClean="0"/>
              <a:t>performance </a:t>
            </a:r>
            <a:r>
              <a:rPr lang="en-US" dirty="0"/>
              <a:t>or payment bonds </a:t>
            </a:r>
            <a:r>
              <a:rPr lang="en-US" dirty="0" smtClean="0"/>
              <a:t>applicable </a:t>
            </a:r>
            <a:r>
              <a:rPr lang="en-US" dirty="0"/>
              <a:t>to the project, </a:t>
            </a:r>
            <a:r>
              <a:rPr lang="en-US" dirty="0" smtClean="0"/>
              <a:t>including </a:t>
            </a:r>
            <a:r>
              <a:rPr lang="en-US" dirty="0"/>
              <a:t>bond numbers</a:t>
            </a:r>
          </a:p>
          <a:p>
            <a:pPr>
              <a:defRPr/>
            </a:pPr>
            <a:r>
              <a:rPr lang="en-US" sz="2400" dirty="0" smtClean="0"/>
              <a:t>Unique identifying number assigned to each Notice of Commencement by DGS upon filing  </a:t>
            </a:r>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65790EC5-CDFE-4D6B-B05E-C2726E75060D}" type="slidenum">
              <a:rPr lang="en-US" smtClean="0"/>
              <a:pPr>
                <a:defRPr/>
              </a:pPr>
              <a:t>9</a:t>
            </a:fld>
            <a:endParaRPr lang="en-US" dirty="0"/>
          </a:p>
        </p:txBody>
      </p:sp>
    </p:spTree>
    <p:extLst>
      <p:ext uri="{BB962C8B-B14F-4D97-AF65-F5344CB8AC3E}">
        <p14:creationId xmlns:p14="http://schemas.microsoft.com/office/powerpoint/2010/main" val="1906973020"/>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2051</TotalTime>
  <Words>1664</Words>
  <Application>Microsoft Office PowerPoint</Application>
  <PresentationFormat>On-screen Show (4:3)</PresentationFormat>
  <Paragraphs>197</Paragraphs>
  <Slides>24</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Arial</vt:lpstr>
      <vt:lpstr>Calibri</vt:lpstr>
      <vt:lpstr>Lucida Sans Unicode</vt:lpstr>
      <vt:lpstr>Rockwell</vt:lpstr>
      <vt:lpstr>Rockwell Condensed</vt:lpstr>
      <vt:lpstr>Tahoma</vt:lpstr>
      <vt:lpstr>Verdana</vt:lpstr>
      <vt:lpstr>Wingdings</vt:lpstr>
      <vt:lpstr>Wingdings 2</vt:lpstr>
      <vt:lpstr>Wingdings 3</vt:lpstr>
      <vt:lpstr>Wood Type</vt:lpstr>
      <vt:lpstr>PA Mechanics’ Lien Law  and  CASPA Update  NAWIC – Pittsburgh #161 </vt:lpstr>
      <vt:lpstr>What is a Mechanic’s Lien? </vt:lpstr>
      <vt:lpstr>Who can file a Mechanic’s Lien Claim? </vt:lpstr>
      <vt:lpstr>Pennsylvania mechanics’ lien law - Historical Problems   </vt:lpstr>
      <vt:lpstr>PA Construction Notices Directory</vt:lpstr>
      <vt:lpstr>PA Construction Notices Directory</vt:lpstr>
      <vt:lpstr>PA Construction Notices Directory</vt:lpstr>
      <vt:lpstr>PA Construction Notices Directory</vt:lpstr>
      <vt:lpstr>PA Construction Notices Directory</vt:lpstr>
      <vt:lpstr>PA Construction Notices Directory</vt:lpstr>
      <vt:lpstr>Additional Mechanics’ Lien Requirements</vt:lpstr>
      <vt:lpstr>Additional Mechanics’ Lien Requirements</vt:lpstr>
      <vt:lpstr>Additional Mechanics’ Lien Requirements</vt:lpstr>
      <vt:lpstr>PowerPoint Presentation</vt:lpstr>
      <vt:lpstr>PowerPoint Presentation</vt:lpstr>
      <vt:lpstr>Deadlines for Mechanics’ Liens</vt:lpstr>
      <vt:lpstr>What is CASPA? </vt:lpstr>
      <vt:lpstr>PA CASPA - Update</vt:lpstr>
      <vt:lpstr>PA CASPA - Update</vt:lpstr>
      <vt:lpstr>PA CASPA – Update – </vt:lpstr>
      <vt:lpstr>PA CASPA – Update – </vt:lpstr>
      <vt:lpstr>PA CASPA – Update – O and GC </vt:lpstr>
      <vt:lpstr>PA CASPA – Update</vt:lpstr>
      <vt:lpstr>PA CASPA - Update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Josie C. Zischkau</dc:creator>
  <cp:lastModifiedBy>BG O5040-4</cp:lastModifiedBy>
  <cp:revision>192</cp:revision>
  <cp:lastPrinted>2019-01-25T21:01:41Z</cp:lastPrinted>
  <dcterms:created xsi:type="dcterms:W3CDTF">2012-09-28T13:37:38Z</dcterms:created>
  <dcterms:modified xsi:type="dcterms:W3CDTF">2019-01-25T21:03:00Z</dcterms:modified>
</cp:coreProperties>
</file>